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537" r:id="rId2"/>
    <p:sldId id="538" r:id="rId3"/>
    <p:sldId id="543" r:id="rId4"/>
    <p:sldId id="435" r:id="rId5"/>
    <p:sldId id="456" r:id="rId6"/>
    <p:sldId id="455" r:id="rId7"/>
    <p:sldId id="459" r:id="rId8"/>
    <p:sldId id="534" r:id="rId9"/>
    <p:sldId id="544" r:id="rId10"/>
    <p:sldId id="460" r:id="rId11"/>
    <p:sldId id="545" r:id="rId12"/>
    <p:sldId id="501" r:id="rId13"/>
    <p:sldId id="503" r:id="rId14"/>
    <p:sldId id="446" r:id="rId15"/>
    <p:sldId id="547" r:id="rId16"/>
    <p:sldId id="511" r:id="rId17"/>
    <p:sldId id="539" r:id="rId18"/>
    <p:sldId id="447" r:id="rId19"/>
    <p:sldId id="546" r:id="rId20"/>
    <p:sldId id="439" r:id="rId21"/>
    <p:sldId id="541" r:id="rId22"/>
    <p:sldId id="548" r:id="rId23"/>
    <p:sldId id="504" r:id="rId24"/>
    <p:sldId id="528" r:id="rId25"/>
    <p:sldId id="440" r:id="rId26"/>
    <p:sldId id="530" r:id="rId27"/>
    <p:sldId id="448" r:id="rId28"/>
    <p:sldId id="443" r:id="rId29"/>
    <p:sldId id="450" r:id="rId30"/>
    <p:sldId id="529" r:id="rId31"/>
    <p:sldId id="509" r:id="rId32"/>
    <p:sldId id="520" r:id="rId33"/>
    <p:sldId id="505" r:id="rId34"/>
    <p:sldId id="508" r:id="rId35"/>
    <p:sldId id="516" r:id="rId36"/>
    <p:sldId id="518" r:id="rId37"/>
    <p:sldId id="525" r:id="rId38"/>
    <p:sldId id="512" r:id="rId39"/>
    <p:sldId id="513" r:id="rId40"/>
    <p:sldId id="515" r:id="rId41"/>
    <p:sldId id="500" r:id="rId42"/>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329"/>
    <p:restoredTop sz="94694"/>
  </p:normalViewPr>
  <p:slideViewPr>
    <p:cSldViewPr snapToGrid="0">
      <p:cViewPr varScale="1">
        <p:scale>
          <a:sx n="81" d="100"/>
          <a:sy n="81" d="100"/>
        </p:scale>
        <p:origin x="216" y="10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E0C24-3323-F24F-BC22-6B801AE6EAB4}" type="datetimeFigureOut">
              <a:rPr lang="en-CH" smtClean="0"/>
              <a:t>14.10.24</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EF8F0-99E7-A64C-81EC-FB14CBFB9F13}" type="slidenum">
              <a:rPr lang="en-CH" smtClean="0"/>
              <a:t>‹#›</a:t>
            </a:fld>
            <a:endParaRPr lang="en-CH"/>
          </a:p>
        </p:txBody>
      </p:sp>
    </p:spTree>
    <p:extLst>
      <p:ext uri="{BB962C8B-B14F-4D97-AF65-F5344CB8AC3E}">
        <p14:creationId xmlns:p14="http://schemas.microsoft.com/office/powerpoint/2010/main" val="242240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70C0"/>
                </a:solidFill>
                <a:latin typeface="Arial" panose="020B0604020202020204" pitchFamily="34" charset="0"/>
              </a:rPr>
              <a:t>.</a:t>
            </a:r>
            <a:endParaRPr lang="en-GB" b="0" i="0" dirty="0">
              <a:solidFill>
                <a:srgbClr val="0070C0"/>
              </a:solidFill>
              <a:effectLst/>
              <a:latin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EABEF8F0-99E7-A64C-81EC-FB14CBFB9F13}" type="slidenum">
              <a:rPr lang="en-CH" smtClean="0"/>
              <a:t>8</a:t>
            </a:fld>
            <a:endParaRPr lang="en-CH"/>
          </a:p>
        </p:txBody>
      </p:sp>
    </p:spTree>
    <p:extLst>
      <p:ext uri="{BB962C8B-B14F-4D97-AF65-F5344CB8AC3E}">
        <p14:creationId xmlns:p14="http://schemas.microsoft.com/office/powerpoint/2010/main" val="1074847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LightGBM: Microsoft</a:t>
            </a:r>
          </a:p>
          <a:p>
            <a:r>
              <a:rPr lang="en-CH" dirty="0"/>
              <a:t>CatBoost: Yandex</a:t>
            </a:r>
          </a:p>
        </p:txBody>
      </p:sp>
      <p:sp>
        <p:nvSpPr>
          <p:cNvPr id="4" name="Slide Number Placeholder 3"/>
          <p:cNvSpPr>
            <a:spLocks noGrp="1"/>
          </p:cNvSpPr>
          <p:nvPr>
            <p:ph type="sldNum" sz="quarter" idx="5"/>
          </p:nvPr>
        </p:nvSpPr>
        <p:spPr/>
        <p:txBody>
          <a:bodyPr/>
          <a:lstStyle/>
          <a:p>
            <a:fld id="{EABEF8F0-99E7-A64C-81EC-FB14CBFB9F13}" type="slidenum">
              <a:rPr lang="en-CH" smtClean="0"/>
              <a:t>24</a:t>
            </a:fld>
            <a:endParaRPr lang="en-CH"/>
          </a:p>
        </p:txBody>
      </p:sp>
    </p:spTree>
    <p:extLst>
      <p:ext uri="{BB962C8B-B14F-4D97-AF65-F5344CB8AC3E}">
        <p14:creationId xmlns:p14="http://schemas.microsoft.com/office/powerpoint/2010/main" val="1977222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28</a:t>
            </a:fld>
            <a:endParaRPr lang="fr-CH"/>
          </a:p>
        </p:txBody>
      </p:sp>
    </p:spTree>
    <p:extLst>
      <p:ext uri="{BB962C8B-B14F-4D97-AF65-F5344CB8AC3E}">
        <p14:creationId xmlns:p14="http://schemas.microsoft.com/office/powerpoint/2010/main" val="2730600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29</a:t>
            </a:fld>
            <a:endParaRPr lang="fr-CH"/>
          </a:p>
        </p:txBody>
      </p:sp>
    </p:spTree>
    <p:extLst>
      <p:ext uri="{BB962C8B-B14F-4D97-AF65-F5344CB8AC3E}">
        <p14:creationId xmlns:p14="http://schemas.microsoft.com/office/powerpoint/2010/main" val="3668925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SHAP (</a:t>
            </a:r>
            <a:r>
              <a:rPr lang="en-GB" dirty="0" err="1"/>
              <a:t>SHapley</a:t>
            </a:r>
            <a:r>
              <a:rPr lang="en-GB" dirty="0"/>
              <a:t> Additive </a:t>
            </a:r>
            <a:r>
              <a:rPr lang="en-GB" dirty="0" err="1"/>
              <a:t>exPlanation</a:t>
            </a:r>
            <a:r>
              <a:rPr lang="en-GB" dirty="0"/>
              <a:t>) values explain the output of a function f as a sum of the effects </a:t>
            </a:r>
            <a:r>
              <a:rPr lang="el-GR" dirty="0"/>
              <a:t>φ</a:t>
            </a:r>
            <a:r>
              <a:rPr lang="en-GB" dirty="0" err="1"/>
              <a:t>i</a:t>
            </a:r>
            <a:r>
              <a:rPr lang="en-GB" dirty="0"/>
              <a:t> of each </a:t>
            </a:r>
            <a:endParaRPr lang="en-US" dirty="0"/>
          </a:p>
          <a:p>
            <a:r>
              <a:rPr lang="en-GB" dirty="0"/>
              <a:t>feature being introduced into a conditional expectation. Importantly, for non-linear functions the order in which features </a:t>
            </a:r>
            <a:endParaRPr lang="en-US" dirty="0"/>
          </a:p>
          <a:p>
            <a:r>
              <a:rPr lang="en-GB" dirty="0"/>
              <a:t>are introduced matters. SHAP values result from averaging over all possible orderings. Proofs from game theory show this is </a:t>
            </a:r>
            <a:endParaRPr lang="en-US" dirty="0"/>
          </a:p>
          <a:p>
            <a:r>
              <a:rPr lang="en-GB" dirty="0"/>
              <a:t>the only possible consistent approach where 􏰀M </a:t>
            </a:r>
            <a:r>
              <a:rPr lang="el-GR" dirty="0"/>
              <a:t>φ</a:t>
            </a:r>
            <a:r>
              <a:rPr lang="en-GB" dirty="0" err="1"/>
              <a:t>i</a:t>
            </a:r>
            <a:r>
              <a:rPr lang="en-GB" dirty="0"/>
              <a:t> = f (x). In contrast, the only current individualized feature attribution </a:t>
            </a:r>
            <a:r>
              <a:rPr lang="en-GB" dirty="0" err="1"/>
              <a:t>i</a:t>
            </a:r>
            <a:r>
              <a:rPr lang="en-GB" dirty="0"/>
              <a:t>=0 </a:t>
            </a:r>
            <a:endParaRPr lang="en-US" dirty="0"/>
          </a:p>
          <a:p>
            <a:r>
              <a:rPr lang="en-GB" dirty="0"/>
              <a:t>method for trees satisfies the summation, but is inconsistent because it only considers a single ordering [24]. </a:t>
            </a:r>
            <a:endParaRPr lang="en-US" dirty="0"/>
          </a:p>
          <a:p>
            <a:endParaRPr lang="en-GB" dirty="0"/>
          </a:p>
          <a:p>
            <a:r>
              <a:rPr lang="en-GB"/>
              <a:t>local accuracy, missingness, and consistency. Local accuracy states that the sum of the feature attributions is equal to the output of the function we are seeking to explain. Missingness states that features that are already missing (such that zi′ = 0) are attributed no importance. Consistency states that changing a model so a feature has a larger impact on the model will never decrease the attribution assigned to that feature. </a:t>
            </a:r>
          </a:p>
          <a:p>
            <a:endParaRPr lang="en-GB" dirty="0">
              <a:cs typeface="Calibri"/>
            </a:endParaRPr>
          </a:p>
          <a:p>
            <a:endParaRPr lang="en-GB"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E6A7AC2F-AFAD-4E67-B73C-1817A728F5AA}" type="slidenum">
              <a:rPr lang="fr-CH" smtClean="0"/>
              <a:t>41</a:t>
            </a:fld>
            <a:endParaRPr lang="fr-CH"/>
          </a:p>
        </p:txBody>
      </p:sp>
    </p:spTree>
    <p:extLst>
      <p:ext uri="{BB962C8B-B14F-4D97-AF65-F5344CB8AC3E}">
        <p14:creationId xmlns:p14="http://schemas.microsoft.com/office/powerpoint/2010/main" val="833310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F49C-270B-3ECB-6CB0-982BB44674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251B342A-0500-21C9-4AC2-3694BD6AF0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FA950DD-0E78-03CD-1BBF-93F1B9DBE888}"/>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7C4E638F-4D8E-6236-34E0-D767396FE4F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92D27E26-D0AC-B0BA-9771-0B0392B59746}"/>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4044890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6190-A6F0-EBF1-CCCD-7F83735CC99D}"/>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75884885-0DB3-C16A-D5A2-1D34F12EF1C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66B832F-B6D1-D94D-61ED-BA3996E1E2CD}"/>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C764E13E-272B-96AA-1926-9B80324508A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6430F8F-928A-7BBB-F074-BB0C1283A73A}"/>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6817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8EB4EC-4848-9864-8168-F9EDB0C6587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1B29679-F00B-06B8-5198-8A64DFAA7FA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72990C20-A956-64A4-B5D8-59304CE9E4B0}"/>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2AB49D39-F5D4-4A5A-3DF4-152F0220608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B25D0988-C4D6-49F2-4035-83C6E3F3CFB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9650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09C6-D145-EC32-C44B-E2E6F4D48845}"/>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FAC4E7F5-344C-E3A2-9730-C1593FDC9E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AB50EB3-36F2-AF8B-F507-8532ABFFC432}"/>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6C65882A-8D13-4E72-95B9-B645EAE4FF2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A043300-015C-C093-530D-1B7A81151A5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801936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E494-D0E3-E22B-CF01-AC7E8B9F02D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607108BC-029C-0DA8-F3CB-48A5F96538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F4B11A-9FFC-E274-F1BA-5BA163269E0D}"/>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BB5577A3-8256-E7BF-D347-C3613039D58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E6BC284-6F69-BB81-3C81-2E6486A9B713}"/>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435343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B1E9-92EA-CE99-92B5-CBFED41A2AB9}"/>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3B0C1370-EFA2-90C1-3B0C-CFED93854D8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69385E50-E791-754D-A0B7-3BA7159B4A5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06474B3F-10E8-5A0B-7B80-1C16DD88CF3F}"/>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6" name="Footer Placeholder 5">
            <a:extLst>
              <a:ext uri="{FF2B5EF4-FFF2-40B4-BE49-F238E27FC236}">
                <a16:creationId xmlns:a16="http://schemas.microsoft.com/office/drawing/2014/main" id="{914F2527-5299-8ABE-AA05-F09BCAFDA32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FC6000A5-4344-76E6-728A-539EE0E16818}"/>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1540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83FE-6D5F-D73E-5709-BAA0F73FF0AE}"/>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68C4CE9F-A491-9CEF-5631-D76907EF97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00906F-54DD-4807-160A-899C7308EB8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8EAE7CC0-4C72-AB7D-8DD3-B5AEA5DFB8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8912D4D-B74E-E3F4-13CD-3CCDDD2AC6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9C601FDC-3AC4-12FF-8616-AFE8A4E81F35}"/>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8" name="Footer Placeholder 7">
            <a:extLst>
              <a:ext uri="{FF2B5EF4-FFF2-40B4-BE49-F238E27FC236}">
                <a16:creationId xmlns:a16="http://schemas.microsoft.com/office/drawing/2014/main" id="{2AED1F76-C153-2D7B-0C79-289E6F302B17}"/>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D8EB33B-A371-E113-727B-AEC3AC1200C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765573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F4AB-F450-9B5C-132F-0C744F768246}"/>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251F0C64-35F5-7D50-8D6C-40F0DADC5E0B}"/>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4" name="Footer Placeholder 3">
            <a:extLst>
              <a:ext uri="{FF2B5EF4-FFF2-40B4-BE49-F238E27FC236}">
                <a16:creationId xmlns:a16="http://schemas.microsoft.com/office/drawing/2014/main" id="{ABD47DCE-C7E6-481F-1C19-A667D2F7B04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63727EC0-BCEF-97AF-32E8-21E440FFCB9B}"/>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0479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716F3-A02D-3622-BE87-A386CD0FDD53}"/>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3" name="Footer Placeholder 2">
            <a:extLst>
              <a:ext uri="{FF2B5EF4-FFF2-40B4-BE49-F238E27FC236}">
                <a16:creationId xmlns:a16="http://schemas.microsoft.com/office/drawing/2014/main" id="{E5168259-B76D-76F5-DEFD-6B1F2DA2998A}"/>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EAB7AAD1-7076-8EE4-D8F1-4A32505D960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567004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36AC-11A9-EA13-55B8-BD2838E1458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BCB3338-ADFD-CE9F-E5F4-F31E8F906A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71C20729-E83A-F02E-4428-EA2263D84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E50D6DA-9F66-506C-45FE-5107959F9E05}"/>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6" name="Footer Placeholder 5">
            <a:extLst>
              <a:ext uri="{FF2B5EF4-FFF2-40B4-BE49-F238E27FC236}">
                <a16:creationId xmlns:a16="http://schemas.microsoft.com/office/drawing/2014/main" id="{1D549BD4-411A-10FA-EB4C-C77B7A0E1309}"/>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06525714-6A4A-400F-9882-86AFEF4DF52E}"/>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057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0231-9F71-3915-1497-390D5D55FC3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0DD24074-4D3F-F9DD-20AA-E79346AC5E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29251151-0C88-0F25-2492-0AAFD61E3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83A04C-2DB2-6352-49CD-C1D9D2E24C75}"/>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6" name="Footer Placeholder 5">
            <a:extLst>
              <a:ext uri="{FF2B5EF4-FFF2-40B4-BE49-F238E27FC236}">
                <a16:creationId xmlns:a16="http://schemas.microsoft.com/office/drawing/2014/main" id="{B74816F2-218E-A77F-B676-FC9C180D424B}"/>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46AA1C9C-8A9F-13BD-ABB6-1B1137BCF5E4}"/>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741947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12A21-3C7A-10F2-653D-7B6C32F7B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4D27E155-0FA5-0C4C-14E9-9EE941501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809F41-ECF7-9CD6-ABA6-711E9B0E7D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CEE87B81-A082-6A17-1753-CABF57D74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23B27B6D-9D5E-4C1C-D904-35F52FBB17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0E9E9E6-A09C-BD4C-A484-EAB55E68B047}" type="slidenum">
              <a:rPr lang="en-CH" smtClean="0"/>
              <a:t>‹#›</a:t>
            </a:fld>
            <a:endParaRPr lang="en-CH"/>
          </a:p>
        </p:txBody>
      </p:sp>
    </p:spTree>
    <p:extLst>
      <p:ext uri="{BB962C8B-B14F-4D97-AF65-F5344CB8AC3E}">
        <p14:creationId xmlns:p14="http://schemas.microsoft.com/office/powerpoint/2010/main" val="164615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4.png"/><Relationship Id="rId26" Type="http://schemas.openxmlformats.org/officeDocument/2006/relationships/image" Target="../media/image54.png"/><Relationship Id="rId3" Type="http://schemas.openxmlformats.org/officeDocument/2006/relationships/image" Target="../media/image50.png"/><Relationship Id="rId21" Type="http://schemas.openxmlformats.org/officeDocument/2006/relationships/image" Target="../media/image47.png"/><Relationship Id="rId12" Type="http://schemas.openxmlformats.org/officeDocument/2006/relationships/image" Target="../media/image59.png"/><Relationship Id="rId17" Type="http://schemas.openxmlformats.org/officeDocument/2006/relationships/image" Target="../media/image43.png"/><Relationship Id="rId25" Type="http://schemas.openxmlformats.org/officeDocument/2006/relationships/image" Target="../media/image53.png"/><Relationship Id="rId16" Type="http://schemas.openxmlformats.org/officeDocument/2006/relationships/image" Target="../media/image63.png"/><Relationship Id="rId20" Type="http://schemas.openxmlformats.org/officeDocument/2006/relationships/image" Target="../media/image46.png"/><Relationship Id="rId29" Type="http://schemas.openxmlformats.org/officeDocument/2006/relationships/image" Target="../media/image57.png"/><Relationship Id="rId1" Type="http://schemas.openxmlformats.org/officeDocument/2006/relationships/slideLayout" Target="../slideLayouts/slideLayout6.xml"/><Relationship Id="rId24" Type="http://schemas.openxmlformats.org/officeDocument/2006/relationships/image" Target="../media/image52.png"/><Relationship Id="rId5" Type="http://schemas.openxmlformats.org/officeDocument/2006/relationships/image" Target="../media/image41.png"/><Relationship Id="rId15" Type="http://schemas.openxmlformats.org/officeDocument/2006/relationships/image" Target="../media/image62.png"/><Relationship Id="rId23" Type="http://schemas.openxmlformats.org/officeDocument/2006/relationships/image" Target="../media/image49.png"/><Relationship Id="rId28" Type="http://schemas.openxmlformats.org/officeDocument/2006/relationships/image" Target="../media/image56.png"/><Relationship Id="rId19" Type="http://schemas.openxmlformats.org/officeDocument/2006/relationships/image" Target="../media/image45.png"/><Relationship Id="rId31" Type="http://schemas.openxmlformats.org/officeDocument/2006/relationships/image" Target="../media/image60.png"/><Relationship Id="rId4" Type="http://schemas.openxmlformats.org/officeDocument/2006/relationships/image" Target="../media/image51.png"/><Relationship Id="rId14" Type="http://schemas.openxmlformats.org/officeDocument/2006/relationships/image" Target="../media/image61.png"/><Relationship Id="rId22" Type="http://schemas.openxmlformats.org/officeDocument/2006/relationships/image" Target="../media/image48.png"/><Relationship Id="rId27" Type="http://schemas.openxmlformats.org/officeDocument/2006/relationships/image" Target="../media/image55.png"/><Relationship Id="rId30" Type="http://schemas.openxmlformats.org/officeDocument/2006/relationships/image" Target="../media/image58.png"/></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xgboost.readthedocs.io/en/stable/parameter.html" TargetMode="Externa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hyperlink" Target="https://lightgbm.readthedocs.io/en/stabl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1.png"/><Relationship Id="rId4" Type="http://schemas.openxmlformats.org/officeDocument/2006/relationships/hyperlink" Target="https://catboost.ai/"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7.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9.png"/><Relationship Id="rId11" Type="http://schemas.openxmlformats.org/officeDocument/2006/relationships/image" Target="../media/image76.png"/><Relationship Id="rId5" Type="http://schemas.openxmlformats.org/officeDocument/2006/relationships/image" Target="../media/image1.png"/><Relationship Id="rId10" Type="http://schemas.openxmlformats.org/officeDocument/2006/relationships/image" Target="../media/image75.png"/><Relationship Id="rId4" Type="http://schemas.openxmlformats.org/officeDocument/2006/relationships/image" Target="../media/image68.png"/><Relationship Id="rId9"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3.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doi.org/10.1145/2939672.2939778"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nature.com/articles/s41592-024-02359-7" TargetMode="External"/><Relationship Id="rId2" Type="http://schemas.openxmlformats.org/officeDocument/2006/relationships/image" Target="../media/image80.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720.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89.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scikit-learn.org/stable/auto_examples/tree/plot_iris_dtc.html#sphx-glr-auto-examples-tree-plot-iris-dtc-p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Bias_of_an_estimator"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en.wikipedia.org/wiki/Variance" TargetMode="External"/><Relationship Id="rId4" Type="http://schemas.openxmlformats.org/officeDocument/2006/relationships/hyperlink" Target="https://en.wikipedia.org/wiki/Algorithm"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B07BE1-160A-722B-F8DA-18143439ADC7}"/>
              </a:ext>
            </a:extLst>
          </p:cNvPr>
          <p:cNvSpPr>
            <a:spLocks noGrp="1"/>
          </p:cNvSpPr>
          <p:nvPr>
            <p:ph type="ctrTitle"/>
          </p:nvPr>
        </p:nvSpPr>
        <p:spPr/>
        <p:txBody>
          <a:bodyPr>
            <a:normAutofit fontScale="90000"/>
          </a:bodyPr>
          <a:lstStyle/>
          <a:p>
            <a:r>
              <a:rPr lang="en-GB" dirty="0"/>
              <a:t>Ensuring More Accurate, Generalisable, and Interpretable Machine Learning Models for Bioinformatics</a:t>
            </a:r>
            <a:endParaRPr lang="en-CH" dirty="0"/>
          </a:p>
        </p:txBody>
      </p:sp>
      <p:sp>
        <p:nvSpPr>
          <p:cNvPr id="7" name="Subtitle 6">
            <a:extLst>
              <a:ext uri="{FF2B5EF4-FFF2-40B4-BE49-F238E27FC236}">
                <a16:creationId xmlns:a16="http://schemas.microsoft.com/office/drawing/2014/main" id="{C31FA4FE-7277-BEAF-C8AC-6A71C870E81F}"/>
              </a:ext>
            </a:extLst>
          </p:cNvPr>
          <p:cNvSpPr>
            <a:spLocks noGrp="1"/>
          </p:cNvSpPr>
          <p:nvPr>
            <p:ph type="subTitle" idx="1"/>
          </p:nvPr>
        </p:nvSpPr>
        <p:spPr/>
        <p:txBody>
          <a:bodyPr/>
          <a:lstStyle/>
          <a:p>
            <a:r>
              <a:rPr lang="en-GB" dirty="0" err="1"/>
              <a:t>Wandrille</a:t>
            </a:r>
            <a:r>
              <a:rPr lang="en-GB" dirty="0"/>
              <a:t> </a:t>
            </a:r>
            <a:r>
              <a:rPr lang="en-GB" dirty="0" err="1"/>
              <a:t>Duchemin</a:t>
            </a:r>
            <a:r>
              <a:rPr lang="en-GB" dirty="0"/>
              <a:t>, Van Du, Markus Müller</a:t>
            </a:r>
          </a:p>
          <a:p>
            <a:r>
              <a:rPr lang="en-GB" dirty="0"/>
              <a:t>Swiss Institute of Bioinformatics</a:t>
            </a:r>
            <a:endParaRPr lang="en-CH" dirty="0"/>
          </a:p>
        </p:txBody>
      </p:sp>
      <p:pic>
        <p:nvPicPr>
          <p:cNvPr id="10" name="Picture 9">
            <a:extLst>
              <a:ext uri="{FF2B5EF4-FFF2-40B4-BE49-F238E27FC236}">
                <a16:creationId xmlns:a16="http://schemas.microsoft.com/office/drawing/2014/main" id="{4202B167-11F1-00B2-18DE-9346CE9B95C4}"/>
              </a:ext>
            </a:extLst>
          </p:cNvPr>
          <p:cNvPicPr>
            <a:picLocks noChangeAspect="1"/>
          </p:cNvPicPr>
          <p:nvPr/>
        </p:nvPicPr>
        <p:blipFill>
          <a:blip r:embed="rId2"/>
          <a:stretch>
            <a:fillRect/>
          </a:stretch>
        </p:blipFill>
        <p:spPr>
          <a:xfrm>
            <a:off x="4543898" y="4870080"/>
            <a:ext cx="3104204" cy="1731114"/>
          </a:xfrm>
          <a:prstGeom prst="rect">
            <a:avLst/>
          </a:prstGeom>
        </p:spPr>
      </p:pic>
    </p:spTree>
    <p:extLst>
      <p:ext uri="{BB962C8B-B14F-4D97-AF65-F5344CB8AC3E}">
        <p14:creationId xmlns:p14="http://schemas.microsoft.com/office/powerpoint/2010/main" val="1843141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BFF4-BB9A-5FCD-E671-EC03EAC61613}"/>
              </a:ext>
            </a:extLst>
          </p:cNvPr>
          <p:cNvSpPr>
            <a:spLocks noGrp="1"/>
          </p:cNvSpPr>
          <p:nvPr>
            <p:ph type="title"/>
          </p:nvPr>
        </p:nvSpPr>
        <p:spPr/>
        <p:txBody>
          <a:bodyPr/>
          <a:lstStyle/>
          <a:p>
            <a:r>
              <a:rPr lang="en-CH" dirty="0"/>
              <a:t>Bagging and Boosting</a:t>
            </a:r>
          </a:p>
        </p:txBody>
      </p:sp>
      <p:sp>
        <p:nvSpPr>
          <p:cNvPr id="3" name="Content Placeholder 2">
            <a:extLst>
              <a:ext uri="{FF2B5EF4-FFF2-40B4-BE49-F238E27FC236}">
                <a16:creationId xmlns:a16="http://schemas.microsoft.com/office/drawing/2014/main" id="{723E9F5E-D4A1-C784-D297-679FCC4F5385}"/>
              </a:ext>
            </a:extLst>
          </p:cNvPr>
          <p:cNvSpPr>
            <a:spLocks noGrp="1"/>
          </p:cNvSpPr>
          <p:nvPr>
            <p:ph idx="1"/>
          </p:nvPr>
        </p:nvSpPr>
        <p:spPr/>
        <p:txBody>
          <a:bodyPr>
            <a:normAutofit/>
          </a:bodyPr>
          <a:lstStyle/>
          <a:p>
            <a:r>
              <a:rPr lang="en-CH" dirty="0">
                <a:solidFill>
                  <a:srgbClr val="0070C0"/>
                </a:solidFill>
              </a:rPr>
              <a:t>Obtain a good classifier by combining many basic, weak classifiers with lim</a:t>
            </a:r>
            <a:r>
              <a:rPr lang="en-GB" dirty="0" err="1">
                <a:solidFill>
                  <a:srgbClr val="0070C0"/>
                </a:solidFill>
              </a:rPr>
              <a:t>i</a:t>
            </a:r>
            <a:r>
              <a:rPr lang="en-CH" dirty="0">
                <a:solidFill>
                  <a:srgbClr val="0070C0"/>
                </a:solidFill>
              </a:rPr>
              <a:t>ted amount of data</a:t>
            </a:r>
          </a:p>
          <a:p>
            <a:r>
              <a:rPr lang="en-CH" dirty="0">
                <a:solidFill>
                  <a:srgbClr val="0070C0"/>
                </a:solidFill>
              </a:rPr>
              <a:t>Weak classifiers have either a high bias and/or high variance</a:t>
            </a:r>
          </a:p>
          <a:p>
            <a:r>
              <a:rPr lang="en-CH" dirty="0">
                <a:solidFill>
                  <a:srgbClr val="0070C0"/>
                </a:solidFill>
              </a:rPr>
              <a:t>Weak classifiers are for example linear classifiers (high bias for non-linear problems) or tree classifiers (high variance without pruning)</a:t>
            </a:r>
          </a:p>
          <a:p>
            <a:r>
              <a:rPr lang="en-CH" dirty="0">
                <a:solidFill>
                  <a:srgbClr val="0070C0"/>
                </a:solidFill>
              </a:rPr>
              <a:t>Weak classifiers have to be better than random labels</a:t>
            </a:r>
          </a:p>
          <a:p>
            <a:pPr marL="0" indent="0">
              <a:buNone/>
            </a:pPr>
            <a:endParaRPr lang="en-CH" dirty="0"/>
          </a:p>
        </p:txBody>
      </p:sp>
      <p:pic>
        <p:nvPicPr>
          <p:cNvPr id="4" name="Picture 3">
            <a:extLst>
              <a:ext uri="{FF2B5EF4-FFF2-40B4-BE49-F238E27FC236}">
                <a16:creationId xmlns:a16="http://schemas.microsoft.com/office/drawing/2014/main" id="{38AC5ED4-685C-4799-BDCE-A70A82B3FA19}"/>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64545B78-8298-7F40-4C80-C6FC4FF4686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13333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421D5-837E-38C8-2C3B-95FF52CB7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D90C79-937E-42D1-3570-AE77A6631FDE}"/>
              </a:ext>
            </a:extLst>
          </p:cNvPr>
          <p:cNvSpPr>
            <a:spLocks noGrp="1"/>
          </p:cNvSpPr>
          <p:nvPr>
            <p:ph type="title"/>
          </p:nvPr>
        </p:nvSpPr>
        <p:spPr/>
        <p:txBody>
          <a:bodyPr/>
          <a:lstStyle/>
          <a:p>
            <a:r>
              <a:rPr lang="en-CH" dirty="0"/>
              <a:t>Bagging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C14040-8F81-7E90-1954-93A760520A9E}"/>
                  </a:ext>
                </a:extLst>
              </p:cNvPr>
              <p:cNvSpPr>
                <a:spLocks noGrp="1"/>
              </p:cNvSpPr>
              <p:nvPr>
                <p:ph idx="1"/>
              </p:nvPr>
            </p:nvSpPr>
            <p:spPr/>
            <p:txBody>
              <a:bodyPr>
                <a:normAutofit/>
              </a:bodyPr>
              <a:lstStyle/>
              <a:p>
                <a:r>
                  <a:rPr lang="en-CH" dirty="0">
                    <a:solidFill>
                      <a:srgbClr val="0070C0"/>
                    </a:solidFill>
                  </a:rPr>
                  <a:t>Bootstrap data items, train </a:t>
                </a:r>
                <a:r>
                  <a:rPr lang="en-GB" dirty="0">
                    <a:solidFill>
                      <a:srgbClr val="0070C0"/>
                    </a:solidFill>
                  </a:rPr>
                  <a:t>a </a:t>
                </a:r>
                <a:r>
                  <a:rPr lang="en-CH" dirty="0">
                    <a:solidFill>
                      <a:srgbClr val="0070C0"/>
                    </a:solidFill>
                  </a:rPr>
                  <a:t>base model on </a:t>
                </a:r>
                <a:r>
                  <a:rPr lang="en-GB" dirty="0">
                    <a:solidFill>
                      <a:srgbClr val="0070C0"/>
                    </a:solidFill>
                  </a:rPr>
                  <a:t>boot</a:t>
                </a:r>
                <a:r>
                  <a:rPr lang="en-CH" dirty="0">
                    <a:solidFill>
                      <a:srgbClr val="0070C0"/>
                    </a:solidFill>
                  </a:rPr>
                  <a:t>strapped data, repeat </a:t>
                </a:r>
                <a14:m>
                  <m:oMath xmlns:m="http://schemas.openxmlformats.org/officeDocument/2006/math">
                    <m:r>
                      <a:rPr lang="en-CH" i="1" dirty="0" smtClean="0">
                        <a:solidFill>
                          <a:srgbClr val="0070C0"/>
                        </a:solidFill>
                        <a:latin typeface="Cambria Math" panose="02040503050406030204" pitchFamily="18" charset="0"/>
                      </a:rPr>
                      <m:t>𝑁</m:t>
                    </m:r>
                  </m:oMath>
                </a14:m>
                <a:r>
                  <a:rPr lang="en-CH" dirty="0">
                    <a:solidFill>
                      <a:srgbClr val="0070C0"/>
                    </a:solidFill>
                  </a:rPr>
                  <a:t>-times. Average predictions for regression or take </a:t>
                </a:r>
                <a:r>
                  <a:rPr lang="en-GB" dirty="0">
                    <a:solidFill>
                      <a:srgbClr val="0070C0"/>
                    </a:solidFill>
                  </a:rPr>
                  <a:t>a</a:t>
                </a:r>
                <a:r>
                  <a:rPr lang="en-CH" dirty="0">
                    <a:solidFill>
                      <a:srgbClr val="0070C0"/>
                    </a:solidFill>
                  </a:rPr>
                  <a:t> majority vote for classification.</a:t>
                </a:r>
              </a:p>
              <a:p>
                <a:r>
                  <a:rPr lang="en-CH" dirty="0">
                    <a:solidFill>
                      <a:srgbClr val="0070C0"/>
                    </a:solidFill>
                  </a:rPr>
                  <a:t>Reduces variance but not bias</a:t>
                </a:r>
              </a:p>
              <a:p>
                <a:r>
                  <a:rPr lang="en-CH" dirty="0">
                    <a:solidFill>
                      <a:srgbClr val="0070C0"/>
                    </a:solidFill>
                  </a:rPr>
                  <a:t>Bootstrapped models are correlated, which is not optimal. In the Random Forest method, features are also sampled in each iteration, which reduces </a:t>
                </a:r>
                <a:r>
                  <a:rPr lang="en-GB" dirty="0">
                    <a:solidFill>
                      <a:srgbClr val="0070C0"/>
                    </a:solidFill>
                  </a:rPr>
                  <a:t>the </a:t>
                </a:r>
                <a:r>
                  <a:rPr lang="en-CH" dirty="0">
                    <a:solidFill>
                      <a:srgbClr val="0070C0"/>
                    </a:solidFill>
                  </a:rPr>
                  <a:t>correlation of base models.</a:t>
                </a:r>
              </a:p>
              <a:p>
                <a:pPr marL="0" indent="0">
                  <a:buNone/>
                </a:pPr>
                <a:endParaRPr lang="en-CH" dirty="0"/>
              </a:p>
            </p:txBody>
          </p:sp>
        </mc:Choice>
        <mc:Fallback xmlns="">
          <p:sp>
            <p:nvSpPr>
              <p:cNvPr id="3" name="Content Placeholder 2">
                <a:extLst>
                  <a:ext uri="{FF2B5EF4-FFF2-40B4-BE49-F238E27FC236}">
                    <a16:creationId xmlns:a16="http://schemas.microsoft.com/office/drawing/2014/main" id="{2DC14040-8F81-7E90-1954-93A760520A9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CF8B2D3C-DF61-D906-5573-756A8D6F4C41}"/>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20E3CF0A-F658-680E-0ECC-30ADDC9A73D8}"/>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364463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90D8E-927F-3CEB-D052-1329064DAF9A}"/>
              </a:ext>
            </a:extLst>
          </p:cNvPr>
          <p:cNvSpPr>
            <a:spLocks noGrp="1"/>
          </p:cNvSpPr>
          <p:nvPr>
            <p:ph type="title"/>
          </p:nvPr>
        </p:nvSpPr>
        <p:spPr/>
        <p:txBody>
          <a:bodyPr/>
          <a:lstStyle/>
          <a:p>
            <a:r>
              <a:rPr lang="en-CH" dirty="0"/>
              <a:t>Boosting</a:t>
            </a:r>
          </a:p>
        </p:txBody>
      </p:sp>
      <p:sp>
        <p:nvSpPr>
          <p:cNvPr id="5" name="Content Placeholder 4">
            <a:extLst>
              <a:ext uri="{FF2B5EF4-FFF2-40B4-BE49-F238E27FC236}">
                <a16:creationId xmlns:a16="http://schemas.microsoft.com/office/drawing/2014/main" id="{BE6656F5-4998-8E5A-6FE5-82232B4EED7B}"/>
              </a:ext>
            </a:extLst>
          </p:cNvPr>
          <p:cNvSpPr>
            <a:spLocks noGrp="1"/>
          </p:cNvSpPr>
          <p:nvPr>
            <p:ph idx="1"/>
          </p:nvPr>
        </p:nvSpPr>
        <p:spPr/>
        <p:txBody>
          <a:bodyPr>
            <a:normAutofit fontScale="92500"/>
          </a:bodyPr>
          <a:lstStyle/>
          <a:p>
            <a:r>
              <a:rPr lang="en-CH" dirty="0">
                <a:solidFill>
                  <a:srgbClr val="0070C0"/>
                </a:solidFill>
              </a:rPr>
              <a:t>In each iteration, the boosting method tries to correct the error of the previous iteration by focusing on the wrongly predicted data items. </a:t>
            </a:r>
          </a:p>
          <a:p>
            <a:r>
              <a:rPr lang="en-CH" dirty="0">
                <a:solidFill>
                  <a:srgbClr val="0070C0"/>
                </a:solidFill>
              </a:rPr>
              <a:t>The current base model corrects those misclassified data points and is added to </a:t>
            </a:r>
            <a:r>
              <a:rPr lang="en-GB" dirty="0">
                <a:solidFill>
                  <a:srgbClr val="0070C0"/>
                </a:solidFill>
              </a:rPr>
              <a:t>the </a:t>
            </a:r>
            <a:r>
              <a:rPr lang="en-CH" dirty="0">
                <a:solidFill>
                  <a:srgbClr val="0070C0"/>
                </a:solidFill>
              </a:rPr>
              <a:t>previous models with a weight that is inversely proportional to its error.</a:t>
            </a:r>
          </a:p>
          <a:p>
            <a:r>
              <a:rPr lang="en-CH" dirty="0">
                <a:solidFill>
                  <a:srgbClr val="0070C0"/>
                </a:solidFill>
              </a:rPr>
              <a:t>The boosting method can correct the bias of the base classifier.</a:t>
            </a:r>
          </a:p>
          <a:p>
            <a:r>
              <a:rPr lang="en-CH" dirty="0">
                <a:solidFill>
                  <a:srgbClr val="0070C0"/>
                </a:solidFill>
              </a:rPr>
              <a:t>AdaBoost implements the boosting algorithm for classification and regression.</a:t>
            </a:r>
          </a:p>
          <a:p>
            <a:r>
              <a:rPr lang="en-CH" dirty="0">
                <a:solidFill>
                  <a:srgbClr val="0070C0"/>
                </a:solidFill>
              </a:rPr>
              <a:t>Gradient boosting is a more general framework that includes boosting algorithms.</a:t>
            </a:r>
          </a:p>
          <a:p>
            <a:endParaRPr lang="en-CH" dirty="0">
              <a:solidFill>
                <a:srgbClr val="0070C0"/>
              </a:solidFill>
            </a:endParaRPr>
          </a:p>
        </p:txBody>
      </p:sp>
      <p:pic>
        <p:nvPicPr>
          <p:cNvPr id="2" name="Picture 1">
            <a:extLst>
              <a:ext uri="{FF2B5EF4-FFF2-40B4-BE49-F238E27FC236}">
                <a16:creationId xmlns:a16="http://schemas.microsoft.com/office/drawing/2014/main" id="{A0F5DA4A-898C-9669-C5D7-D04A7B86AD75}"/>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DA847C4E-7C73-1256-5319-2D0D41D10E4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64775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A7E8-6EC9-7C05-9530-1F9099CA1BE3}"/>
              </a:ext>
            </a:extLst>
          </p:cNvPr>
          <p:cNvSpPr>
            <a:spLocks noGrp="1"/>
          </p:cNvSpPr>
          <p:nvPr>
            <p:ph type="title"/>
          </p:nvPr>
        </p:nvSpPr>
        <p:spPr/>
        <p:txBody>
          <a:bodyPr/>
          <a:lstStyle/>
          <a:p>
            <a:r>
              <a:rPr lang="en-CH" dirty="0"/>
              <a:t>XGBoost: a scalable and flexible gradient boosting system </a:t>
            </a:r>
          </a:p>
        </p:txBody>
      </p:sp>
      <p:sp>
        <p:nvSpPr>
          <p:cNvPr id="3" name="Content Placeholder 2">
            <a:extLst>
              <a:ext uri="{FF2B5EF4-FFF2-40B4-BE49-F238E27FC236}">
                <a16:creationId xmlns:a16="http://schemas.microsoft.com/office/drawing/2014/main" id="{2EF377B7-9FE4-11BB-B4A8-0B5AA7CC5BEF}"/>
              </a:ext>
            </a:extLst>
          </p:cNvPr>
          <p:cNvSpPr>
            <a:spLocks noGrp="1"/>
          </p:cNvSpPr>
          <p:nvPr>
            <p:ph idx="1"/>
          </p:nvPr>
        </p:nvSpPr>
        <p:spPr/>
        <p:txBody>
          <a:bodyPr>
            <a:normAutofit fontScale="92500" lnSpcReduction="10000"/>
          </a:bodyPr>
          <a:lstStyle/>
          <a:p>
            <a:r>
              <a:rPr lang="en-CH" dirty="0">
                <a:solidFill>
                  <a:srgbClr val="0070C0"/>
                </a:solidFill>
              </a:rPr>
              <a:t>Extreme g</a:t>
            </a:r>
            <a:r>
              <a:rPr lang="en-GB" dirty="0" err="1">
                <a:solidFill>
                  <a:srgbClr val="0070C0"/>
                </a:solidFill>
              </a:rPr>
              <a:t>ra</a:t>
            </a:r>
            <a:r>
              <a:rPr lang="en-CH" dirty="0">
                <a:solidFill>
                  <a:srgbClr val="0070C0"/>
                </a:solidFill>
              </a:rPr>
              <a:t>dient boosting system</a:t>
            </a:r>
          </a:p>
          <a:p>
            <a:r>
              <a:rPr lang="en-CH" dirty="0">
                <a:solidFill>
                  <a:srgbClr val="0070C0"/>
                </a:solidFill>
              </a:rPr>
              <a:t>Introduced by Chen &amp; Guestrin in 2016</a:t>
            </a:r>
          </a:p>
          <a:p>
            <a:r>
              <a:rPr lang="en-CH" dirty="0">
                <a:solidFill>
                  <a:srgbClr val="0070C0"/>
                </a:solidFill>
              </a:rPr>
              <a:t>Efficient implementation for tree and linear boosting for regression, classification, and ranking.</a:t>
            </a:r>
          </a:p>
          <a:p>
            <a:r>
              <a:rPr lang="en-CH" dirty="0">
                <a:solidFill>
                  <a:srgbClr val="0070C0"/>
                </a:solidFill>
              </a:rPr>
              <a:t>Support for parallelization, cluster computing, and GPU.</a:t>
            </a:r>
          </a:p>
          <a:p>
            <a:r>
              <a:rPr lang="en-CH" dirty="0">
                <a:solidFill>
                  <a:srgbClr val="0070C0"/>
                </a:solidFill>
              </a:rPr>
              <a:t>Very flexible and configurable API.</a:t>
            </a:r>
          </a:p>
          <a:p>
            <a:pPr lvl="1"/>
            <a:r>
              <a:rPr lang="en-CH" dirty="0">
                <a:solidFill>
                  <a:srgbClr val="0070C0"/>
                </a:solidFill>
              </a:rPr>
              <a:t>Callbacks, checkpoints, e</a:t>
            </a:r>
            <a:r>
              <a:rPr lang="en-GB" dirty="0" err="1">
                <a:solidFill>
                  <a:srgbClr val="0070C0"/>
                </a:solidFill>
              </a:rPr>
              <a:t>ar</a:t>
            </a:r>
            <a:r>
              <a:rPr lang="en-CH" dirty="0">
                <a:solidFill>
                  <a:srgbClr val="0070C0"/>
                </a:solidFill>
              </a:rPr>
              <a:t>ly stopping, dropout (dart), incremental learning, configurable sampling, regularization, many losses and metrics, choice of algorithm, </a:t>
            </a:r>
            <a:r>
              <a:rPr lang="en-GB" dirty="0">
                <a:solidFill>
                  <a:srgbClr val="0070C0"/>
                </a:solidFill>
              </a:rPr>
              <a:t>and </a:t>
            </a:r>
            <a:r>
              <a:rPr lang="en-CH" dirty="0">
                <a:solidFill>
                  <a:srgbClr val="0070C0"/>
                </a:solidFill>
              </a:rPr>
              <a:t>pruning, …</a:t>
            </a:r>
          </a:p>
          <a:p>
            <a:r>
              <a:rPr lang="en-CH" dirty="0">
                <a:solidFill>
                  <a:srgbClr val="0070C0"/>
                </a:solidFill>
              </a:rPr>
              <a:t>XGBoost provides robust and complementary results when compared to neural network models on tabular data</a:t>
            </a:r>
          </a:p>
        </p:txBody>
      </p:sp>
      <p:pic>
        <p:nvPicPr>
          <p:cNvPr id="4" name="Picture 3">
            <a:extLst>
              <a:ext uri="{FF2B5EF4-FFF2-40B4-BE49-F238E27FC236}">
                <a16:creationId xmlns:a16="http://schemas.microsoft.com/office/drawing/2014/main" id="{96830F33-BA5F-9048-60A5-F6E236E3FF16}"/>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6D8AAA9-73D0-223B-1784-B03F853AF26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60818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486004" y="1814051"/>
                <a:ext cx="11826675" cy="4351338"/>
              </a:xfrm>
            </p:spPr>
            <p:txBody>
              <a:bodyPr>
                <a:normAutofit fontScale="85000" lnSpcReduction="20000"/>
              </a:bodyPr>
              <a:lstStyle/>
              <a:p>
                <a14:m>
                  <m:oMath xmlns:m="http://schemas.openxmlformats.org/officeDocument/2006/math">
                    <m:sSubSup>
                      <m:sSubSupPr>
                        <m:ctrlPr>
                          <a:rPr lang="fr-CH" sz="3600" i="1" smtClean="0">
                            <a:solidFill>
                              <a:srgbClr val="0070C0"/>
                            </a:solidFill>
                            <a:latin typeface="Cambria Math" panose="02040503050406030204" pitchFamily="18" charset="0"/>
                          </a:rPr>
                        </m:ctrlPr>
                      </m:sSubSupPr>
                      <m:e>
                        <m:acc>
                          <m:accPr>
                            <m:chr m:val="̂"/>
                            <m:ctrlPr>
                              <a:rPr lang="en-CH" sz="3600" i="1">
                                <a:solidFill>
                                  <a:srgbClr val="0070C0"/>
                                </a:solidFill>
                                <a:latin typeface="Cambria Math" panose="02040503050406030204" pitchFamily="18" charset="0"/>
                              </a:rPr>
                            </m:ctrlPr>
                          </m:accPr>
                          <m:e>
                            <m:r>
                              <a:rPr lang="fr-CH" sz="3600" i="1">
                                <a:solidFill>
                                  <a:srgbClr val="0070C0"/>
                                </a:solidFill>
                                <a:latin typeface="Cambria Math" panose="02040503050406030204" pitchFamily="18" charset="0"/>
                              </a:rPr>
                              <m:t>𝑦</m:t>
                            </m:r>
                          </m:e>
                        </m:acc>
                      </m:e>
                      <m:sub>
                        <m:r>
                          <a:rPr lang="fr-CH" sz="3600" i="1">
                            <a:solidFill>
                              <a:srgbClr val="0070C0"/>
                            </a:solidFill>
                            <a:latin typeface="Cambria Math" panose="02040503050406030204" pitchFamily="18" charset="0"/>
                          </a:rPr>
                          <m:t>𝑖</m:t>
                        </m:r>
                      </m:sub>
                      <m:sup>
                        <m:r>
                          <a:rPr lang="fr-CH" sz="3600" i="1">
                            <a:solidFill>
                              <a:srgbClr val="0070C0"/>
                            </a:solidFill>
                            <a:latin typeface="Cambria Math" panose="02040503050406030204" pitchFamily="18" charset="0"/>
                          </a:rPr>
                          <m:t>𝑡</m:t>
                        </m:r>
                      </m:sup>
                    </m:sSubSup>
                    <m:r>
                      <a:rPr lang="fr-CH" sz="3600" i="1">
                        <a:solidFill>
                          <a:srgbClr val="0070C0"/>
                        </a:solidFill>
                        <a:latin typeface="Cambria Math" panose="02040503050406030204" pitchFamily="18" charset="0"/>
                      </a:rPr>
                      <m:t>=</m:t>
                    </m:r>
                    <m:nary>
                      <m:naryPr>
                        <m:chr m:val="∑"/>
                        <m:ctrlPr>
                          <a:rPr lang="fr-CH" sz="3600" i="1">
                            <a:solidFill>
                              <a:srgbClr val="0070C0"/>
                            </a:solidFill>
                            <a:latin typeface="Cambria Math" panose="02040503050406030204" pitchFamily="18" charset="0"/>
                            <a:ea typeface="Cambria Math" panose="02040503050406030204" pitchFamily="18" charset="0"/>
                          </a:rPr>
                        </m:ctrlPr>
                      </m:naryPr>
                      <m:sub>
                        <m:r>
                          <m:rPr>
                            <m:brk m:alnAt="23"/>
                          </m:rPr>
                          <a:rPr lang="fr-CH" sz="3600" i="1">
                            <a:solidFill>
                              <a:srgbClr val="0070C0"/>
                            </a:solidFill>
                            <a:latin typeface="Cambria Math" panose="02040503050406030204" pitchFamily="18" charset="0"/>
                            <a:ea typeface="Cambria Math" panose="02040503050406030204" pitchFamily="18" charset="0"/>
                          </a:rPr>
                          <m:t>𝑘</m:t>
                        </m:r>
                        <m:r>
                          <a:rPr lang="fr-CH" sz="3600" i="1">
                            <a:solidFill>
                              <a:srgbClr val="0070C0"/>
                            </a:solidFill>
                            <a:latin typeface="Cambria Math" panose="02040503050406030204" pitchFamily="18" charset="0"/>
                            <a:ea typeface="Cambria Math" panose="02040503050406030204" pitchFamily="18" charset="0"/>
                          </a:rPr>
                          <m:t>=1</m:t>
                        </m:r>
                      </m:sub>
                      <m:sup>
                        <m:r>
                          <a:rPr lang="fr-CH" sz="3600" b="0" i="1" smtClean="0">
                            <a:solidFill>
                              <a:srgbClr val="0070C0"/>
                            </a:solidFill>
                            <a:latin typeface="Cambria Math" panose="02040503050406030204" pitchFamily="18" charset="0"/>
                            <a:ea typeface="Cambria Math" panose="02040503050406030204" pitchFamily="18" charset="0"/>
                          </a:rPr>
                          <m:t>𝑡</m:t>
                        </m:r>
                      </m:sup>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i="1">
                                <a:solidFill>
                                  <a:srgbClr val="0070C0"/>
                                </a:solidFill>
                                <a:latin typeface="Cambria Math" panose="02040503050406030204" pitchFamily="18" charset="0"/>
                                <a:ea typeface="Cambria Math" panose="02040503050406030204" pitchFamily="18" charset="0"/>
                              </a:rPr>
                              <m:t>𝑓</m:t>
                            </m:r>
                          </m:e>
                          <m:sub>
                            <m:r>
                              <a:rPr lang="fr-CH" sz="3600" i="1">
                                <a:solidFill>
                                  <a:srgbClr val="0070C0"/>
                                </a:solidFill>
                                <a:latin typeface="Cambria Math" panose="02040503050406030204" pitchFamily="18" charset="0"/>
                                <a:ea typeface="Cambria Math" panose="02040503050406030204" pitchFamily="18" charset="0"/>
                              </a:rPr>
                              <m:t>𝑘</m:t>
                            </m:r>
                          </m:sub>
                        </m:sSub>
                        <m:d>
                          <m:dPr>
                            <m:ctrlPr>
                              <a:rPr lang="fr-CH" sz="3600" i="1">
                                <a:solidFill>
                                  <a:srgbClr val="0070C0"/>
                                </a:solidFill>
                                <a:latin typeface="Cambria Math" panose="02040503050406030204" pitchFamily="18" charset="0"/>
                                <a:ea typeface="Cambria Math" panose="02040503050406030204" pitchFamily="18" charset="0"/>
                              </a:rPr>
                            </m:ctrlPr>
                          </m:dPr>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b="1" i="1">
                                    <a:solidFill>
                                      <a:srgbClr val="0070C0"/>
                                    </a:solidFill>
                                    <a:latin typeface="Cambria Math" panose="02040503050406030204" pitchFamily="18" charset="0"/>
                                    <a:ea typeface="Cambria Math" panose="02040503050406030204" pitchFamily="18" charset="0"/>
                                  </a:rPr>
                                  <m:t>𝒙</m:t>
                                </m:r>
                              </m:e>
                              <m:sub>
                                <m:r>
                                  <a:rPr lang="fr-CH" sz="3600" i="1">
                                    <a:solidFill>
                                      <a:srgbClr val="0070C0"/>
                                    </a:solidFill>
                                    <a:latin typeface="Cambria Math" panose="02040503050406030204" pitchFamily="18" charset="0"/>
                                    <a:ea typeface="Cambria Math" panose="02040503050406030204" pitchFamily="18" charset="0"/>
                                  </a:rPr>
                                  <m:t>𝑖</m:t>
                                </m:r>
                              </m:sub>
                            </m:sSub>
                          </m:e>
                        </m:d>
                        <m:r>
                          <a:rPr lang="fr-CH" sz="3600" b="0" i="1" smtClean="0">
                            <a:solidFill>
                              <a:srgbClr val="0070C0"/>
                            </a:solidFill>
                            <a:latin typeface="Cambria Math" panose="02040503050406030204" pitchFamily="18" charset="0"/>
                            <a:ea typeface="Cambria Math" panose="02040503050406030204" pitchFamily="18" charset="0"/>
                          </a:rPr>
                          <m:t>,</m:t>
                        </m:r>
                        <m:r>
                          <a:rPr lang="fr-CH" sz="3600" b="0" i="1" smtClean="0">
                            <a:solidFill>
                              <a:srgbClr val="0070C0"/>
                            </a:solidFill>
                            <a:latin typeface="Cambria Math" panose="02040503050406030204" pitchFamily="18" charset="0"/>
                            <a:ea typeface="Cambria Math" panose="02040503050406030204" pitchFamily="18" charset="0"/>
                          </a:rPr>
                          <m:t>𝑡</m:t>
                        </m:r>
                        <m:r>
                          <a:rPr lang="fr-CH" sz="3600" b="0" i="1" smtClean="0">
                            <a:solidFill>
                              <a:srgbClr val="0070C0"/>
                            </a:solidFill>
                            <a:latin typeface="Cambria Math" panose="02040503050406030204" pitchFamily="18" charset="0"/>
                            <a:ea typeface="Cambria Math" panose="02040503050406030204" pitchFamily="18" charset="0"/>
                          </a:rPr>
                          <m:t>≤</m:t>
                        </m:r>
                        <m:r>
                          <a:rPr lang="fr-CH" sz="3600" b="0" i="1" smtClean="0">
                            <a:solidFill>
                              <a:srgbClr val="0070C0"/>
                            </a:solidFill>
                            <a:latin typeface="Cambria Math" panose="02040503050406030204" pitchFamily="18" charset="0"/>
                            <a:ea typeface="Cambria Math" panose="02040503050406030204" pitchFamily="18" charset="0"/>
                          </a:rPr>
                          <m:t>𝐾</m:t>
                        </m:r>
                        <m:r>
                          <a:rPr lang="fr-CH" sz="3600" b="0" i="1" smtClean="0">
                            <a:solidFill>
                              <a:srgbClr val="0070C0"/>
                            </a:solidFill>
                            <a:latin typeface="Cambria Math" panose="02040503050406030204" pitchFamily="18" charset="0"/>
                            <a:ea typeface="Cambria Math" panose="02040503050406030204" pitchFamily="18" charset="0"/>
                          </a:rPr>
                          <m:t>;  </m:t>
                        </m:r>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i="1">
                                <a:solidFill>
                                  <a:srgbClr val="0070C0"/>
                                </a:solidFill>
                                <a:latin typeface="Cambria Math" panose="02040503050406030204" pitchFamily="18" charset="0"/>
                                <a:ea typeface="Cambria Math" panose="02040503050406030204" pitchFamily="18" charset="0"/>
                              </a:rPr>
                              <m:t>𝑓</m:t>
                            </m:r>
                          </m:e>
                          <m:sub>
                            <m:r>
                              <a:rPr lang="fr-CH" sz="3600" i="1">
                                <a:solidFill>
                                  <a:srgbClr val="0070C0"/>
                                </a:solidFill>
                                <a:latin typeface="Cambria Math" panose="02040503050406030204" pitchFamily="18" charset="0"/>
                                <a:ea typeface="Cambria Math" panose="02040503050406030204" pitchFamily="18" charset="0"/>
                              </a:rPr>
                              <m:t>𝑘</m:t>
                            </m:r>
                          </m:sub>
                        </m:sSub>
                        <m:d>
                          <m:dPr>
                            <m:ctrlPr>
                              <a:rPr lang="fr-CH" sz="3600" i="1">
                                <a:solidFill>
                                  <a:srgbClr val="0070C0"/>
                                </a:solidFill>
                                <a:latin typeface="Cambria Math" panose="02040503050406030204" pitchFamily="18" charset="0"/>
                                <a:ea typeface="Cambria Math" panose="02040503050406030204" pitchFamily="18" charset="0"/>
                              </a:rPr>
                            </m:ctrlPr>
                          </m:dPr>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b="1" i="1">
                                    <a:solidFill>
                                      <a:srgbClr val="0070C0"/>
                                    </a:solidFill>
                                    <a:latin typeface="Cambria Math" panose="02040503050406030204" pitchFamily="18" charset="0"/>
                                    <a:ea typeface="Cambria Math" panose="02040503050406030204" pitchFamily="18" charset="0"/>
                                  </a:rPr>
                                  <m:t>𝒙</m:t>
                                </m:r>
                              </m:e>
                              <m:sub>
                                <m:r>
                                  <a:rPr lang="fr-CH" sz="3600" i="1">
                                    <a:solidFill>
                                      <a:srgbClr val="0070C0"/>
                                    </a:solidFill>
                                    <a:latin typeface="Cambria Math" panose="02040503050406030204" pitchFamily="18" charset="0"/>
                                    <a:ea typeface="Cambria Math" panose="02040503050406030204" pitchFamily="18" charset="0"/>
                                  </a:rPr>
                                  <m:t>𝑖</m:t>
                                </m:r>
                              </m:sub>
                            </m:sSub>
                          </m:e>
                        </m:d>
                        <m:r>
                          <a:rPr lang="fr-CH" sz="3600" i="1">
                            <a:solidFill>
                              <a:srgbClr val="0070C0"/>
                            </a:solidFill>
                            <a:latin typeface="Cambria Math" panose="02040503050406030204" pitchFamily="18" charset="0"/>
                            <a:ea typeface="Cambria Math" panose="02040503050406030204" pitchFamily="18" charset="0"/>
                          </a:rPr>
                          <m:t>=</m:t>
                        </m:r>
                      </m:e>
                    </m:nary>
                  </m:oMath>
                </a14:m>
                <a:r>
                  <a:rPr lang="fr-CH" sz="3600" i="1" dirty="0">
                    <a:solidFill>
                      <a:srgbClr val="0070C0"/>
                    </a:solidFill>
                    <a:latin typeface="Cambria Math" panose="02040503050406030204" pitchFamily="18" charset="0"/>
                    <a:ea typeface="Cambria Math" panose="02040503050406030204" pitchFamily="18" charset="0"/>
                  </a:rPr>
                  <a:t> </a:t>
                </a:r>
                <a:r>
                  <a:rPr lang="fr-CH" sz="3600" dirty="0">
                    <a:solidFill>
                      <a:srgbClr val="0070C0"/>
                    </a:solidFill>
                    <a:latin typeface="Cambria Math" panose="02040503050406030204" pitchFamily="18" charset="0"/>
                    <a:ea typeface="Cambria Math" panose="02040503050406030204" pitchFamily="18" charset="0"/>
                  </a:rPr>
                  <a:t>base </a:t>
                </a:r>
                <a:r>
                  <a:rPr lang="fr-CH" sz="3600" dirty="0" err="1">
                    <a:solidFill>
                      <a:srgbClr val="0070C0"/>
                    </a:solidFill>
                    <a:latin typeface="Cambria Math" panose="02040503050406030204" pitchFamily="18" charset="0"/>
                    <a:ea typeface="Cambria Math" panose="02040503050406030204" pitchFamily="18" charset="0"/>
                  </a:rPr>
                  <a:t>tree</a:t>
                </a:r>
                <a:r>
                  <a:rPr lang="fr-CH" sz="3600" dirty="0">
                    <a:solidFill>
                      <a:srgbClr val="0070C0"/>
                    </a:solidFill>
                    <a:latin typeface="Cambria Math" panose="02040503050406030204" pitchFamily="18" charset="0"/>
                    <a:ea typeface="Cambria Math" panose="02040503050406030204" pitchFamily="18" charset="0"/>
                  </a:rPr>
                  <a:t> classifier</a:t>
                </a:r>
                <a:br>
                  <a:rPr lang="fr-CH" sz="3600" dirty="0">
                    <a:solidFill>
                      <a:srgbClr val="0070C0"/>
                    </a:solidFill>
                    <a:latin typeface="Cambria Math" panose="02040503050406030204" pitchFamily="18" charset="0"/>
                    <a:ea typeface="Cambria Math" panose="02040503050406030204" pitchFamily="18" charset="0"/>
                  </a:rPr>
                </a:br>
                <a:endParaRPr lang="en-CH" sz="3600" dirty="0">
                  <a:solidFill>
                    <a:srgbClr val="0070C0"/>
                  </a:solidFill>
                </a:endParaRPr>
              </a:p>
              <a:p>
                <a:r>
                  <a:rPr lang="en-CH" sz="3600" dirty="0">
                    <a:solidFill>
                      <a:srgbClr val="0070C0"/>
                    </a:solidFill>
                  </a:rPr>
                  <a:t>Boosting algo: fit tree to error </a:t>
                </a:r>
                <a14:m>
                  <m:oMath xmlns:m="http://schemas.openxmlformats.org/officeDocument/2006/math">
                    <m:sSub>
                      <m:sSubPr>
                        <m:ctrlPr>
                          <a:rPr lang="fr-CH" sz="3600" b="0" i="1" smtClean="0">
                            <a:solidFill>
                              <a:srgbClr val="0070C0"/>
                            </a:solidFill>
                            <a:latin typeface="Cambria Math" panose="02040503050406030204" pitchFamily="18" charset="0"/>
                          </a:rPr>
                        </m:ctrlPr>
                      </m:sSubPr>
                      <m:e>
                        <m:r>
                          <a:rPr lang="fr-CH" sz="3600" b="0" i="1" smtClean="0">
                            <a:solidFill>
                              <a:srgbClr val="0070C0"/>
                            </a:solidFill>
                            <a:latin typeface="Cambria Math" panose="02040503050406030204" pitchFamily="18" charset="0"/>
                          </a:rPr>
                          <m:t>𝑦</m:t>
                        </m:r>
                      </m:e>
                      <m:sub>
                        <m:r>
                          <a:rPr lang="fr-CH" sz="3600" b="0" i="1" smtClean="0">
                            <a:solidFill>
                              <a:srgbClr val="0070C0"/>
                            </a:solidFill>
                            <a:latin typeface="Cambria Math" panose="02040503050406030204" pitchFamily="18" charset="0"/>
                          </a:rPr>
                          <m:t>𝑖</m:t>
                        </m:r>
                      </m:sub>
                    </m:sSub>
                    <m:r>
                      <a:rPr lang="fr-CH" sz="3600" b="0" i="1" smtClean="0">
                        <a:solidFill>
                          <a:srgbClr val="0070C0"/>
                        </a:solidFill>
                        <a:latin typeface="Cambria Math" panose="02040503050406030204" pitchFamily="18" charset="0"/>
                      </a:rPr>
                      <m:t>−</m:t>
                    </m:r>
                    <m:sSubSup>
                      <m:sSubSupPr>
                        <m:ctrlPr>
                          <a:rPr lang="fr-CH" sz="3600" b="0" i="1" smtClean="0">
                            <a:solidFill>
                              <a:srgbClr val="0070C0"/>
                            </a:solidFill>
                            <a:latin typeface="Cambria Math" panose="02040503050406030204" pitchFamily="18" charset="0"/>
                          </a:rPr>
                        </m:ctrlPr>
                      </m:sSubSupPr>
                      <m:e>
                        <m:acc>
                          <m:accPr>
                            <m:chr m:val="̂"/>
                            <m:ctrlPr>
                              <a:rPr lang="en-CH" sz="3600" i="1">
                                <a:solidFill>
                                  <a:srgbClr val="0070C0"/>
                                </a:solidFill>
                                <a:latin typeface="Cambria Math" panose="02040503050406030204" pitchFamily="18" charset="0"/>
                              </a:rPr>
                            </m:ctrlPr>
                          </m:accPr>
                          <m:e>
                            <m:r>
                              <a:rPr lang="fr-CH" sz="3600" i="1">
                                <a:solidFill>
                                  <a:srgbClr val="0070C0"/>
                                </a:solidFill>
                                <a:latin typeface="Cambria Math" panose="02040503050406030204" pitchFamily="18" charset="0"/>
                              </a:rPr>
                              <m:t>𝑦</m:t>
                            </m:r>
                          </m:e>
                        </m:acc>
                      </m:e>
                      <m:sub>
                        <m:r>
                          <a:rPr lang="fr-CH" sz="3600" b="0" i="1" smtClean="0">
                            <a:solidFill>
                              <a:srgbClr val="0070C0"/>
                            </a:solidFill>
                            <a:latin typeface="Cambria Math" panose="02040503050406030204" pitchFamily="18" charset="0"/>
                          </a:rPr>
                          <m:t>𝑖</m:t>
                        </m:r>
                      </m:sub>
                      <m:sup>
                        <m:r>
                          <a:rPr lang="fr-CH" sz="3600" b="0" i="1" smtClean="0">
                            <a:solidFill>
                              <a:srgbClr val="0070C0"/>
                            </a:solidFill>
                            <a:latin typeface="Cambria Math" panose="02040503050406030204" pitchFamily="18" charset="0"/>
                          </a:rPr>
                          <m:t>𝑡</m:t>
                        </m:r>
                        <m:r>
                          <a:rPr lang="fr-CH" sz="3600" b="0" i="1" smtClean="0">
                            <a:solidFill>
                              <a:srgbClr val="0070C0"/>
                            </a:solidFill>
                            <a:latin typeface="Cambria Math" panose="02040503050406030204" pitchFamily="18" charset="0"/>
                          </a:rPr>
                          <m:t>−1</m:t>
                        </m:r>
                      </m:sup>
                    </m:sSubSup>
                    <m:r>
                      <a:rPr lang="fr-CH" sz="3600" b="0" i="1" smtClean="0">
                        <a:solidFill>
                          <a:srgbClr val="0070C0"/>
                        </a:solidFill>
                        <a:latin typeface="Cambria Math" panose="02040503050406030204" pitchFamily="18" charset="0"/>
                      </a:rPr>
                      <m:t> </m:t>
                    </m:r>
                  </m:oMath>
                </a14:m>
                <a:r>
                  <a:rPr lang="en-CH" sz="3600" dirty="0">
                    <a:solidFill>
                      <a:srgbClr val="0070C0"/>
                    </a:solidFill>
                  </a:rPr>
                  <a:t>of previous iteration:</a:t>
                </a:r>
                <a:br>
                  <a:rPr lang="en-CH" sz="3600" dirty="0">
                    <a:solidFill>
                      <a:srgbClr val="0070C0"/>
                    </a:solidFill>
                  </a:rPr>
                </a:br>
                <a:endParaRPr lang="en-CH" sz="3600" dirty="0">
                  <a:solidFill>
                    <a:srgbClr val="0070C0"/>
                  </a:solidFill>
                </a:endParaRPr>
              </a:p>
              <a:p>
                <a:pPr marL="457200" lvl="1" indent="0">
                  <a:buNone/>
                </a:pPr>
                <a14:m>
                  <m:oMathPara xmlns:m="http://schemas.openxmlformats.org/officeDocument/2006/math">
                    <m:oMathParaPr>
                      <m:jc m:val="centerGroup"/>
                    </m:oMathParaPr>
                    <m:oMath xmlns:m="http://schemas.openxmlformats.org/officeDocument/2006/math">
                      <m:sSup>
                        <m:sSupPr>
                          <m:ctrlPr>
                            <a:rPr lang="en-CH" sz="3200" i="1" smtClean="0">
                              <a:solidFill>
                                <a:srgbClr val="0070C0"/>
                              </a:solidFill>
                              <a:latin typeface="Cambria Math" panose="02040503050406030204" pitchFamily="18" charset="0"/>
                              <a:ea typeface="Cambria Math" panose="02040503050406030204" pitchFamily="18" charset="0"/>
                            </a:rPr>
                          </m:ctrlPr>
                        </m:sSupPr>
                        <m:e>
                          <m:r>
                            <a:rPr lang="en-CH" sz="3200" i="1">
                              <a:solidFill>
                                <a:srgbClr val="0070C0"/>
                              </a:solidFill>
                              <a:latin typeface="Cambria Math" panose="02040503050406030204" pitchFamily="18" charset="0"/>
                              <a:ea typeface="Cambria Math" panose="02040503050406030204" pitchFamily="18" charset="0"/>
                            </a:rPr>
                            <m:t>ℒ</m:t>
                          </m:r>
                        </m:e>
                        <m:sup>
                          <m:r>
                            <a:rPr lang="fr-CH" sz="3200" b="0" i="1" smtClean="0">
                              <a:solidFill>
                                <a:srgbClr val="0070C0"/>
                              </a:solidFill>
                              <a:latin typeface="Cambria Math" panose="02040503050406030204" pitchFamily="18" charset="0"/>
                              <a:ea typeface="Cambria Math" panose="02040503050406030204" pitchFamily="18" charset="0"/>
                            </a:rPr>
                            <m:t>𝑡</m:t>
                          </m:r>
                        </m:sup>
                      </m:sSup>
                      <m:d>
                        <m:dPr>
                          <m:ctrlPr>
                            <a:rPr lang="en-CH" sz="3200" i="1" smtClean="0">
                              <a:solidFill>
                                <a:srgbClr val="0070C0"/>
                              </a:solidFill>
                              <a:latin typeface="Cambria Math" panose="02040503050406030204" pitchFamily="18" charset="0"/>
                              <a:ea typeface="Cambria Math" panose="02040503050406030204" pitchFamily="18" charset="0"/>
                            </a:rPr>
                          </m:ctrlPr>
                        </m:dPr>
                        <m:e>
                          <m:sSubSup>
                            <m:sSubSupPr>
                              <m:ctrlPr>
                                <a:rPr lang="fr-CH" sz="3200" i="1">
                                  <a:solidFill>
                                    <a:srgbClr val="0070C0"/>
                                  </a:solidFill>
                                  <a:latin typeface="Cambria Math" panose="02040503050406030204" pitchFamily="18" charset="0"/>
                                </a:rPr>
                              </m:ctrlPr>
                            </m:sSubSup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up>
                              <m:r>
                                <a:rPr lang="fr-CH" sz="3200" i="1">
                                  <a:solidFill>
                                    <a:srgbClr val="0070C0"/>
                                  </a:solidFill>
                                  <a:latin typeface="Cambria Math" panose="02040503050406030204" pitchFamily="18" charset="0"/>
                                </a:rPr>
                                <m:t>𝑡</m:t>
                              </m:r>
                              <m:r>
                                <a:rPr lang="fr-CH" sz="3200" i="1">
                                  <a:solidFill>
                                    <a:srgbClr val="0070C0"/>
                                  </a:solidFill>
                                  <a:latin typeface="Cambria Math" panose="02040503050406030204" pitchFamily="18" charset="0"/>
                                </a:rPr>
                                <m:t>−1</m:t>
                              </m:r>
                            </m:sup>
                          </m:sSubSup>
                          <m:r>
                            <a:rPr lang="fr-CH" sz="3200" b="0" i="1" smtClean="0">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𝑓</m:t>
                              </m:r>
                            </m:e>
                            <m:sub>
                              <m:r>
                                <a:rPr lang="fr-CH" sz="3200" i="1">
                                  <a:solidFill>
                                    <a:srgbClr val="0070C0"/>
                                  </a:solidFill>
                                  <a:latin typeface="Cambria Math" panose="02040503050406030204" pitchFamily="18" charset="0"/>
                                </a:rPr>
                                <m:t>𝑡</m:t>
                              </m:r>
                            </m:sub>
                          </m:sSub>
                        </m:e>
                      </m:d>
                      <m:r>
                        <a:rPr lang="fr-CH" sz="3200" b="0" i="1" smtClean="0">
                          <a:solidFill>
                            <a:srgbClr val="0070C0"/>
                          </a:solidFill>
                          <a:latin typeface="Cambria Math" panose="02040503050406030204" pitchFamily="18" charset="0"/>
                          <a:ea typeface="Cambria Math" panose="02040503050406030204" pitchFamily="18" charset="0"/>
                        </a:rPr>
                        <m:t>=</m:t>
                      </m:r>
                      <m:nary>
                        <m:naryPr>
                          <m:chr m:val="∑"/>
                          <m:ctrlPr>
                            <a:rPr lang="fr-CH" sz="3200" b="0" i="1" smtClean="0">
                              <a:solidFill>
                                <a:srgbClr val="0070C0"/>
                              </a:solidFill>
                              <a:latin typeface="Cambria Math" panose="02040503050406030204" pitchFamily="18" charset="0"/>
                              <a:ea typeface="Cambria Math" panose="02040503050406030204" pitchFamily="18" charset="0"/>
                            </a:rPr>
                          </m:ctrlPr>
                        </m:naryPr>
                        <m:sub>
                          <m:r>
                            <m:rPr>
                              <m:brk m:alnAt="23"/>
                            </m:rPr>
                            <a:rPr lang="fr-CH" sz="3200" b="0" i="1" smtClean="0">
                              <a:solidFill>
                                <a:srgbClr val="0070C0"/>
                              </a:solidFill>
                              <a:latin typeface="Cambria Math" panose="02040503050406030204" pitchFamily="18" charset="0"/>
                              <a:ea typeface="Cambria Math" panose="02040503050406030204" pitchFamily="18" charset="0"/>
                            </a:rPr>
                            <m:t>𝑖</m:t>
                          </m:r>
                          <m:r>
                            <a:rPr lang="fr-CH" sz="3200" b="0" i="1" smtClean="0">
                              <a:solidFill>
                                <a:srgbClr val="0070C0"/>
                              </a:solidFill>
                              <a:latin typeface="Cambria Math" panose="02040503050406030204" pitchFamily="18" charset="0"/>
                              <a:ea typeface="Cambria Math" panose="02040503050406030204" pitchFamily="18" charset="0"/>
                            </a:rPr>
                            <m:t>=1</m:t>
                          </m:r>
                        </m:sub>
                        <m:sup>
                          <m:r>
                            <a:rPr lang="fr-CH" sz="3200" b="0" i="1" smtClean="0">
                              <a:solidFill>
                                <a:srgbClr val="0070C0"/>
                              </a:solidFill>
                              <a:latin typeface="Cambria Math" panose="02040503050406030204" pitchFamily="18" charset="0"/>
                              <a:ea typeface="Cambria Math" panose="02040503050406030204" pitchFamily="18" charset="0"/>
                            </a:rPr>
                            <m:t>𝑁</m:t>
                          </m:r>
                        </m:sup>
                        <m:e>
                          <m:r>
                            <a:rPr lang="fr-CH" sz="3200" b="0" i="1" smtClean="0">
                              <a:solidFill>
                                <a:srgbClr val="0070C0"/>
                              </a:solidFill>
                              <a:latin typeface="Cambria Math" panose="02040503050406030204" pitchFamily="18" charset="0"/>
                              <a:ea typeface="Cambria Math" panose="02040503050406030204" pitchFamily="18" charset="0"/>
                            </a:rPr>
                            <m:t>𝑙</m:t>
                          </m:r>
                          <m:d>
                            <m:dPr>
                              <m:ctrlPr>
                                <a:rPr lang="fr-CH" sz="3200" b="0" i="1" smtClean="0">
                                  <a:solidFill>
                                    <a:srgbClr val="0070C0"/>
                                  </a:solidFill>
                                  <a:latin typeface="Cambria Math" panose="02040503050406030204" pitchFamily="18" charset="0"/>
                                  <a:ea typeface="Cambria Math" panose="02040503050406030204" pitchFamily="18" charset="0"/>
                                </a:rPr>
                              </m:ctrlPr>
                            </m:dPr>
                            <m:e>
                              <m:sSub>
                                <m:sSubPr>
                                  <m:ctrlPr>
                                    <a:rPr lang="fr-CH" sz="3200" b="0" i="1" smtClean="0">
                                      <a:solidFill>
                                        <a:srgbClr val="0070C0"/>
                                      </a:solidFill>
                                      <a:latin typeface="Cambria Math" panose="02040503050406030204" pitchFamily="18" charset="0"/>
                                    </a:rPr>
                                  </m:ctrlPr>
                                </m:sSubPr>
                                <m:e>
                                  <m:r>
                                    <a:rPr lang="fr-CH" sz="3200" b="0" i="1" smtClean="0">
                                      <a:solidFill>
                                        <a:srgbClr val="0070C0"/>
                                      </a:solidFill>
                                      <a:latin typeface="Cambria Math" panose="02040503050406030204" pitchFamily="18" charset="0"/>
                                    </a:rPr>
                                    <m:t>𝑦</m:t>
                                  </m:r>
                                </m:e>
                                <m:sub>
                                  <m:r>
                                    <a:rPr lang="fr-CH" sz="3200" b="0" i="1" smtClean="0">
                                      <a:solidFill>
                                        <a:srgbClr val="0070C0"/>
                                      </a:solidFill>
                                      <a:latin typeface="Cambria Math" panose="02040503050406030204" pitchFamily="18" charset="0"/>
                                    </a:rPr>
                                    <m:t>𝑖</m:t>
                                  </m:r>
                                </m:sub>
                              </m:sSub>
                              <m:r>
                                <a:rPr lang="fr-CH" sz="3200" b="0" i="1" smtClean="0">
                                  <a:solidFill>
                                    <a:srgbClr val="0070C0"/>
                                  </a:solidFill>
                                  <a:latin typeface="Cambria Math" panose="02040503050406030204" pitchFamily="18" charset="0"/>
                                </a:rPr>
                                <m:t>,</m:t>
                              </m:r>
                              <m:sSubSup>
                                <m:sSubSupPr>
                                  <m:ctrlPr>
                                    <a:rPr lang="fr-CH" sz="3200" b="0" i="1" smtClean="0">
                                      <a:solidFill>
                                        <a:srgbClr val="0070C0"/>
                                      </a:solidFill>
                                      <a:latin typeface="Cambria Math" panose="02040503050406030204" pitchFamily="18" charset="0"/>
                                    </a:rPr>
                                  </m:ctrlPr>
                                </m:sSubSup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b="0" i="1" smtClean="0">
                                      <a:solidFill>
                                        <a:srgbClr val="0070C0"/>
                                      </a:solidFill>
                                      <a:latin typeface="Cambria Math" panose="02040503050406030204" pitchFamily="18" charset="0"/>
                                    </a:rPr>
                                    <m:t>𝑖</m:t>
                                  </m:r>
                                </m:sub>
                                <m:sup>
                                  <m:r>
                                    <a:rPr lang="fr-CH" sz="3200" b="0" i="1" smtClean="0">
                                      <a:solidFill>
                                        <a:srgbClr val="0070C0"/>
                                      </a:solidFill>
                                      <a:latin typeface="Cambria Math" panose="02040503050406030204" pitchFamily="18" charset="0"/>
                                    </a:rPr>
                                    <m:t>𝑡</m:t>
                                  </m:r>
                                  <m:r>
                                    <a:rPr lang="fr-CH" sz="3200" b="0" i="1" smtClean="0">
                                      <a:solidFill>
                                        <a:srgbClr val="0070C0"/>
                                      </a:solidFill>
                                      <a:latin typeface="Cambria Math" panose="02040503050406030204" pitchFamily="18" charset="0"/>
                                    </a:rPr>
                                    <m:t>−1</m:t>
                                  </m:r>
                                </m:sup>
                              </m:sSubSup>
                              <m:r>
                                <a:rPr lang="fr-CH" sz="3200" b="0" i="1" smtClean="0">
                                  <a:solidFill>
                                    <a:srgbClr val="0070C0"/>
                                  </a:solidFill>
                                  <a:latin typeface="Cambria Math" panose="02040503050406030204" pitchFamily="18" charset="0"/>
                                </a:rPr>
                                <m:t>+</m:t>
                              </m:r>
                              <m:sSub>
                                <m:sSubPr>
                                  <m:ctrlPr>
                                    <a:rPr lang="fr-CH" sz="3200" b="0" i="1" smtClean="0">
                                      <a:solidFill>
                                        <a:srgbClr val="0070C0"/>
                                      </a:solidFill>
                                      <a:latin typeface="Cambria Math" panose="02040503050406030204" pitchFamily="18" charset="0"/>
                                    </a:rPr>
                                  </m:ctrlPr>
                                </m:sSubPr>
                                <m:e>
                                  <m:r>
                                    <a:rPr lang="fr-CH" sz="3200" b="0" i="1" smtClean="0">
                                      <a:solidFill>
                                        <a:srgbClr val="0070C0"/>
                                      </a:solidFill>
                                      <a:latin typeface="Cambria Math" panose="02040503050406030204" pitchFamily="18" charset="0"/>
                                    </a:rPr>
                                    <m:t>𝑓</m:t>
                                  </m:r>
                                </m:e>
                                <m:sub>
                                  <m:r>
                                    <a:rPr lang="fr-CH" sz="3200" b="0" i="1" smtClean="0">
                                      <a:solidFill>
                                        <a:srgbClr val="0070C0"/>
                                      </a:solidFill>
                                      <a:latin typeface="Cambria Math" panose="02040503050406030204" pitchFamily="18" charset="0"/>
                                    </a:rPr>
                                    <m:t>𝑡</m:t>
                                  </m:r>
                                </m:sub>
                              </m:sSub>
                              <m:d>
                                <m:dPr>
                                  <m:ctrlPr>
                                    <a:rPr lang="fr-CH" sz="3200" b="0" i="1" smtClean="0">
                                      <a:solidFill>
                                        <a:srgbClr val="0070C0"/>
                                      </a:solidFill>
                                      <a:latin typeface="Cambria Math" panose="02040503050406030204" pitchFamily="18" charset="0"/>
                                    </a:rPr>
                                  </m:ctrlPr>
                                </m:dPr>
                                <m:e>
                                  <m:sSub>
                                    <m:sSubPr>
                                      <m:ctrlPr>
                                        <a:rPr lang="fr-CH" sz="3200" b="0" i="1" smtClean="0">
                                          <a:solidFill>
                                            <a:srgbClr val="0070C0"/>
                                          </a:solidFill>
                                          <a:latin typeface="Cambria Math" panose="02040503050406030204" pitchFamily="18" charset="0"/>
                                        </a:rPr>
                                      </m:ctrlPr>
                                    </m:sSubPr>
                                    <m:e>
                                      <m:r>
                                        <a:rPr lang="fr-CH" sz="3200" b="1" i="1" smtClean="0">
                                          <a:solidFill>
                                            <a:srgbClr val="0070C0"/>
                                          </a:solidFill>
                                          <a:latin typeface="Cambria Math" panose="02040503050406030204" pitchFamily="18" charset="0"/>
                                        </a:rPr>
                                        <m:t>𝒙</m:t>
                                      </m:r>
                                    </m:e>
                                    <m:sub>
                                      <m:r>
                                        <a:rPr lang="fr-CH" sz="3200" b="0" i="1" smtClean="0">
                                          <a:solidFill>
                                            <a:srgbClr val="0070C0"/>
                                          </a:solidFill>
                                          <a:latin typeface="Cambria Math" panose="02040503050406030204" pitchFamily="18" charset="0"/>
                                        </a:rPr>
                                        <m:t>𝑖</m:t>
                                      </m:r>
                                    </m:sub>
                                  </m:sSub>
                                </m:e>
                              </m:d>
                            </m:e>
                          </m:d>
                          <m:r>
                            <a:rPr lang="fr-CH" sz="3200" b="0" i="1" smtClean="0">
                              <a:solidFill>
                                <a:srgbClr val="0070C0"/>
                              </a:solidFill>
                              <a:latin typeface="Cambria Math" panose="02040503050406030204" pitchFamily="18" charset="0"/>
                              <a:ea typeface="Cambria Math" panose="02040503050406030204" pitchFamily="18" charset="0"/>
                            </a:rPr>
                            <m:t>+</m:t>
                          </m:r>
                        </m:e>
                      </m:nary>
                      <m:r>
                        <m:rPr>
                          <m:sty m:val="p"/>
                        </m:rPr>
                        <a:rPr lang="el-GR" sz="3200" i="1">
                          <a:solidFill>
                            <a:srgbClr val="0070C0"/>
                          </a:solidFill>
                          <a:latin typeface="Cambria Math" panose="02040503050406030204" pitchFamily="18" charset="0"/>
                          <a:ea typeface="Cambria Math" panose="02040503050406030204" pitchFamily="18" charset="0"/>
                        </a:rPr>
                        <m:t>Ω</m:t>
                      </m:r>
                      <m:d>
                        <m:dPr>
                          <m:ctrlPr>
                            <a:rPr lang="el-GR" sz="3200" i="1">
                              <a:solidFill>
                                <a:srgbClr val="0070C0"/>
                              </a:solidFill>
                              <a:latin typeface="Cambria Math" panose="02040503050406030204" pitchFamily="18" charset="0"/>
                              <a:ea typeface="Cambria Math" panose="02040503050406030204" pitchFamily="18" charset="0"/>
                            </a:rPr>
                          </m:ctrlPr>
                        </m:dPr>
                        <m:e>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𝑓</m:t>
                              </m:r>
                            </m:e>
                            <m:sub>
                              <m:r>
                                <a:rPr lang="fr-CH" sz="3200" i="1">
                                  <a:solidFill>
                                    <a:srgbClr val="0070C0"/>
                                  </a:solidFill>
                                  <a:latin typeface="Cambria Math" panose="02040503050406030204" pitchFamily="18" charset="0"/>
                                </a:rPr>
                                <m:t>𝑡</m:t>
                              </m:r>
                            </m:sub>
                          </m:sSub>
                        </m:e>
                      </m:d>
                    </m:oMath>
                    <m:oMath xmlns:m="http://schemas.openxmlformats.org/officeDocument/2006/math">
                      <m:r>
                        <a:rPr lang="fr-CH" sz="3200" b="0" i="1" smtClean="0">
                          <a:solidFill>
                            <a:srgbClr val="0070C0"/>
                          </a:solidFill>
                          <a:latin typeface="Cambria Math" panose="02040503050406030204" pitchFamily="18" charset="0"/>
                        </a:rPr>
                        <m:t> </m:t>
                      </m:r>
                    </m:oMath>
                  </m:oMathPara>
                </a14:m>
                <a:endParaRPr lang="fr-CH" sz="3200" dirty="0">
                  <a:solidFill>
                    <a:srgbClr val="0070C0"/>
                  </a:solidFill>
                </a:endParaRPr>
              </a:p>
              <a:p>
                <a:pPr lvl="1"/>
                <a:r>
                  <a:rPr lang="en-CH" sz="3200" dirty="0">
                    <a:solidFill>
                      <a:srgbClr val="0070C0"/>
                    </a:solidFill>
                  </a:rPr>
                  <a:t>loss function </a:t>
                </a:r>
                <a14:m>
                  <m:oMath xmlns:m="http://schemas.openxmlformats.org/officeDocument/2006/math">
                    <m:r>
                      <a:rPr lang="fr-CH" sz="3200" i="1">
                        <a:solidFill>
                          <a:srgbClr val="0070C0"/>
                        </a:solidFill>
                        <a:latin typeface="Cambria Math" panose="02040503050406030204" pitchFamily="18" charset="0"/>
                        <a:ea typeface="Cambria Math" panose="02040503050406030204" pitchFamily="18" charset="0"/>
                      </a:rPr>
                      <m:t>𝑙</m:t>
                    </m:r>
                    <m:d>
                      <m:dPr>
                        <m:ctrlPr>
                          <a:rPr lang="fr-CH" sz="3200" i="1">
                            <a:solidFill>
                              <a:srgbClr val="0070C0"/>
                            </a:solidFill>
                            <a:latin typeface="Cambria Math" panose="02040503050406030204" pitchFamily="18" charset="0"/>
                            <a:ea typeface="Cambria Math" panose="02040503050406030204" pitchFamily="18" charset="0"/>
                          </a:rPr>
                        </m:ctrlPr>
                      </m:dPr>
                      <m:e>
                        <m:sSub>
                          <m:sSubPr>
                            <m:ctrlPr>
                              <a:rPr lang="en-CH" sz="3200" i="1">
                                <a:solidFill>
                                  <a:srgbClr val="0070C0"/>
                                </a:solidFill>
                                <a:latin typeface="Cambria Math" panose="02040503050406030204" pitchFamily="18" charset="0"/>
                              </a:rPr>
                            </m:ctrlPr>
                          </m:sSub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Sub>
                        <m:r>
                          <a:rPr lang="fr-CH" sz="3200" i="1">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𝑦</m:t>
                            </m:r>
                          </m:e>
                          <m:sub>
                            <m:r>
                              <a:rPr lang="fr-CH" sz="3200" i="1">
                                <a:solidFill>
                                  <a:srgbClr val="0070C0"/>
                                </a:solidFill>
                                <a:latin typeface="Cambria Math" panose="02040503050406030204" pitchFamily="18" charset="0"/>
                              </a:rPr>
                              <m:t>𝑖</m:t>
                            </m:r>
                          </m:sub>
                        </m:sSub>
                      </m:e>
                    </m:d>
                  </m:oMath>
                </a14:m>
                <a:r>
                  <a:rPr lang="en-CH" sz="3200" dirty="0">
                    <a:solidFill>
                      <a:srgbClr val="0070C0"/>
                    </a:solidFill>
                  </a:rPr>
                  <a:t> </a:t>
                </a:r>
              </a:p>
              <a:p>
                <a:pPr lvl="1"/>
                <a:r>
                  <a:rPr lang="fr-CH" sz="3200" dirty="0">
                    <a:solidFill>
                      <a:srgbClr val="0070C0"/>
                    </a:solidFill>
                    <a:ea typeface="Cambria Math" panose="02040503050406030204" pitchFamily="18" charset="0"/>
                  </a:rPr>
                  <a:t>regularization </a:t>
                </a:r>
                <a:r>
                  <a:rPr lang="fr-CH" sz="3200" dirty="0" err="1">
                    <a:solidFill>
                      <a:srgbClr val="0070C0"/>
                    </a:solidFill>
                    <a:ea typeface="Cambria Math" panose="02040503050406030204" pitchFamily="18" charset="0"/>
                  </a:rPr>
                  <a:t>term</a:t>
                </a:r>
                <a:r>
                  <a:rPr lang="fr-CH" sz="3200" dirty="0">
                    <a:solidFill>
                      <a:srgbClr val="0070C0"/>
                    </a:solidFill>
                    <a:ea typeface="Cambria Math" panose="02040503050406030204" pitchFamily="18" charset="0"/>
                  </a:rPr>
                  <a:t> </a:t>
                </a:r>
                <a14:m>
                  <m:oMath xmlns:m="http://schemas.openxmlformats.org/officeDocument/2006/math">
                    <m:r>
                      <m:rPr>
                        <m:sty m:val="p"/>
                      </m:rPr>
                      <a:rPr lang="el-GR" sz="3200" i="1">
                        <a:solidFill>
                          <a:srgbClr val="0070C0"/>
                        </a:solidFill>
                        <a:latin typeface="Cambria Math" panose="02040503050406030204" pitchFamily="18" charset="0"/>
                        <a:ea typeface="Cambria Math" panose="02040503050406030204" pitchFamily="18" charset="0"/>
                      </a:rPr>
                      <m:t>Ω</m:t>
                    </m:r>
                    <m:d>
                      <m:dPr>
                        <m:ctrlPr>
                          <a:rPr lang="el-GR" sz="3200" i="1">
                            <a:solidFill>
                              <a:srgbClr val="0070C0"/>
                            </a:solidFill>
                            <a:latin typeface="Cambria Math" panose="02040503050406030204" pitchFamily="18" charset="0"/>
                            <a:ea typeface="Cambria Math" panose="02040503050406030204" pitchFamily="18" charset="0"/>
                          </a:rPr>
                        </m:ctrlPr>
                      </m:dPr>
                      <m:e>
                        <m:r>
                          <a:rPr lang="fr-CH" sz="3200" i="1">
                            <a:solidFill>
                              <a:srgbClr val="0070C0"/>
                            </a:solidFill>
                            <a:latin typeface="Cambria Math" panose="02040503050406030204" pitchFamily="18" charset="0"/>
                            <a:ea typeface="Cambria Math" panose="02040503050406030204" pitchFamily="18" charset="0"/>
                          </a:rPr>
                          <m:t>𝑓</m:t>
                        </m:r>
                      </m:e>
                    </m:d>
                    <m:r>
                      <a:rPr lang="fr-CH" sz="3200" i="1">
                        <a:solidFill>
                          <a:srgbClr val="0070C0"/>
                        </a:solidFill>
                        <a:latin typeface="Cambria Math" panose="02040503050406030204" pitchFamily="18" charset="0"/>
                        <a:ea typeface="Cambria Math" panose="02040503050406030204" pitchFamily="18" charset="0"/>
                      </a:rPr>
                      <m:t>=</m:t>
                    </m:r>
                    <m:r>
                      <a:rPr lang="fr-CH" sz="3200" i="1">
                        <a:solidFill>
                          <a:srgbClr val="0070C0"/>
                        </a:solidFill>
                        <a:latin typeface="Cambria Math" panose="02040503050406030204" pitchFamily="18" charset="0"/>
                        <a:ea typeface="Cambria Math" panose="02040503050406030204" pitchFamily="18" charset="0"/>
                      </a:rPr>
                      <m:t>𝛾</m:t>
                    </m:r>
                    <m:r>
                      <a:rPr lang="fr-CH" sz="3200" i="1">
                        <a:solidFill>
                          <a:srgbClr val="0070C0"/>
                        </a:solidFill>
                        <a:latin typeface="Cambria Math" panose="02040503050406030204" pitchFamily="18" charset="0"/>
                        <a:ea typeface="Cambria Math" panose="02040503050406030204" pitchFamily="18" charset="0"/>
                      </a:rPr>
                      <m:t>𝑇</m:t>
                    </m:r>
                    <m:r>
                      <a:rPr lang="fr-CH" sz="3200" i="1">
                        <a:solidFill>
                          <a:srgbClr val="0070C0"/>
                        </a:solidFill>
                        <a:latin typeface="Cambria Math" panose="02040503050406030204" pitchFamily="18" charset="0"/>
                        <a:ea typeface="Cambria Math" panose="02040503050406030204" pitchFamily="18" charset="0"/>
                      </a:rPr>
                      <m:t>+</m:t>
                    </m:r>
                    <m:f>
                      <m:fPr>
                        <m:ctrlPr>
                          <a:rPr lang="fr-CH" sz="3200" i="1">
                            <a:solidFill>
                              <a:srgbClr val="0070C0"/>
                            </a:solidFill>
                            <a:latin typeface="Cambria Math" panose="02040503050406030204" pitchFamily="18" charset="0"/>
                            <a:ea typeface="Cambria Math" panose="02040503050406030204" pitchFamily="18" charset="0"/>
                          </a:rPr>
                        </m:ctrlPr>
                      </m:fPr>
                      <m:num>
                        <m:r>
                          <a:rPr lang="fr-CH" sz="3200" i="1">
                            <a:solidFill>
                              <a:srgbClr val="0070C0"/>
                            </a:solidFill>
                            <a:latin typeface="Cambria Math" panose="02040503050406030204" pitchFamily="18" charset="0"/>
                            <a:ea typeface="Cambria Math" panose="02040503050406030204" pitchFamily="18" charset="0"/>
                          </a:rPr>
                          <m:t>1</m:t>
                        </m:r>
                      </m:num>
                      <m:den>
                        <m:r>
                          <a:rPr lang="fr-CH" sz="3200" i="1">
                            <a:solidFill>
                              <a:srgbClr val="0070C0"/>
                            </a:solidFill>
                            <a:latin typeface="Cambria Math" panose="02040503050406030204" pitchFamily="18" charset="0"/>
                            <a:ea typeface="Cambria Math" panose="02040503050406030204" pitchFamily="18" charset="0"/>
                          </a:rPr>
                          <m:t>2</m:t>
                        </m:r>
                      </m:den>
                    </m:f>
                    <m:r>
                      <a:rPr lang="fr-CH" sz="3200" i="1">
                        <a:solidFill>
                          <a:srgbClr val="0070C0"/>
                        </a:solidFill>
                        <a:latin typeface="Cambria Math" panose="02040503050406030204" pitchFamily="18" charset="0"/>
                        <a:ea typeface="Cambria Math" panose="02040503050406030204" pitchFamily="18" charset="0"/>
                      </a:rPr>
                      <m:t>𝜆</m:t>
                    </m:r>
                    <m:nary>
                      <m:naryPr>
                        <m:chr m:val="∑"/>
                        <m:ctrlPr>
                          <a:rPr lang="fr-CH" sz="3200" i="1">
                            <a:solidFill>
                              <a:srgbClr val="0070C0"/>
                            </a:solidFill>
                            <a:latin typeface="Cambria Math" panose="02040503050406030204" pitchFamily="18" charset="0"/>
                            <a:ea typeface="Cambria Math" panose="02040503050406030204" pitchFamily="18" charset="0"/>
                          </a:rPr>
                        </m:ctrlPr>
                      </m:naryPr>
                      <m:sub>
                        <m:r>
                          <m:rPr>
                            <m:brk m:alnAt="23"/>
                          </m:rPr>
                          <a:rPr lang="fr-CH" sz="3200" i="1">
                            <a:solidFill>
                              <a:srgbClr val="0070C0"/>
                            </a:solidFill>
                            <a:latin typeface="Cambria Math" panose="02040503050406030204" pitchFamily="18" charset="0"/>
                            <a:ea typeface="Cambria Math" panose="02040503050406030204" pitchFamily="18" charset="0"/>
                          </a:rPr>
                          <m:t>𝑖</m:t>
                        </m:r>
                        <m:r>
                          <a:rPr lang="fr-CH" sz="3200" i="1">
                            <a:solidFill>
                              <a:srgbClr val="0070C0"/>
                            </a:solidFill>
                            <a:latin typeface="Cambria Math" panose="02040503050406030204" pitchFamily="18" charset="0"/>
                            <a:ea typeface="Cambria Math" panose="02040503050406030204" pitchFamily="18" charset="0"/>
                          </a:rPr>
                          <m:t>=1</m:t>
                        </m:r>
                      </m:sub>
                      <m:sup>
                        <m:r>
                          <a:rPr lang="fr-CH" sz="3200" i="1">
                            <a:solidFill>
                              <a:srgbClr val="0070C0"/>
                            </a:solidFill>
                            <a:latin typeface="Cambria Math" panose="02040503050406030204" pitchFamily="18" charset="0"/>
                            <a:ea typeface="Cambria Math" panose="02040503050406030204" pitchFamily="18" charset="0"/>
                          </a:rPr>
                          <m:t>𝑇</m:t>
                        </m:r>
                      </m:sup>
                      <m:e>
                        <m:sSubSup>
                          <m:sSubSupPr>
                            <m:ctrlPr>
                              <a:rPr lang="fr-CH" sz="3200" i="1">
                                <a:solidFill>
                                  <a:srgbClr val="0070C0"/>
                                </a:solidFill>
                                <a:latin typeface="Cambria Math" panose="02040503050406030204" pitchFamily="18" charset="0"/>
                                <a:ea typeface="Cambria Math" panose="02040503050406030204" pitchFamily="18" charset="0"/>
                              </a:rPr>
                            </m:ctrlPr>
                          </m:sSubSupPr>
                          <m:e>
                            <m:r>
                              <a:rPr lang="fr-CH" sz="3200" i="1">
                                <a:solidFill>
                                  <a:srgbClr val="0070C0"/>
                                </a:solidFill>
                                <a:latin typeface="Cambria Math" panose="02040503050406030204" pitchFamily="18" charset="0"/>
                                <a:ea typeface="Cambria Math" panose="02040503050406030204" pitchFamily="18" charset="0"/>
                              </a:rPr>
                              <m:t>𝑣</m:t>
                            </m:r>
                          </m:e>
                          <m:sub>
                            <m:r>
                              <a:rPr lang="fr-CH" sz="3200" i="1">
                                <a:solidFill>
                                  <a:srgbClr val="0070C0"/>
                                </a:solidFill>
                                <a:latin typeface="Cambria Math" panose="02040503050406030204" pitchFamily="18" charset="0"/>
                                <a:ea typeface="Cambria Math" panose="02040503050406030204" pitchFamily="18" charset="0"/>
                              </a:rPr>
                              <m:t>𝑖</m:t>
                            </m:r>
                          </m:sub>
                          <m:sup>
                            <m:r>
                              <a:rPr lang="fr-CH" sz="3200" i="1">
                                <a:solidFill>
                                  <a:srgbClr val="0070C0"/>
                                </a:solidFill>
                                <a:latin typeface="Cambria Math" panose="02040503050406030204" pitchFamily="18" charset="0"/>
                                <a:ea typeface="Cambria Math" panose="02040503050406030204" pitchFamily="18" charset="0"/>
                              </a:rPr>
                              <m:t>2</m:t>
                            </m:r>
                          </m:sup>
                        </m:sSubSup>
                      </m:e>
                    </m:nary>
                  </m:oMath>
                </a14:m>
                <a:endParaRPr lang="en-CH" sz="3200" dirty="0">
                  <a:solidFill>
                    <a:srgbClr val="0070C0"/>
                  </a:solidFill>
                </a:endParaRPr>
              </a:p>
              <a:p>
                <a:pPr lvl="2"/>
                <a14:m>
                  <m:oMath xmlns:m="http://schemas.openxmlformats.org/officeDocument/2006/math">
                    <m:r>
                      <a:rPr lang="fr-CH" sz="2800" i="1">
                        <a:solidFill>
                          <a:srgbClr val="0070C0"/>
                        </a:solidFill>
                        <a:latin typeface="Cambria Math" panose="02040503050406030204" pitchFamily="18" charset="0"/>
                        <a:ea typeface="Cambria Math" panose="02040503050406030204" pitchFamily="18" charset="0"/>
                      </a:rPr>
                      <m:t>𝑇</m:t>
                    </m:r>
                  </m:oMath>
                </a14:m>
                <a:r>
                  <a:rPr lang="en-CH" sz="2800" dirty="0">
                    <a:solidFill>
                      <a:srgbClr val="0070C0"/>
                    </a:solidFill>
                  </a:rPr>
                  <a:t>: number of leaves; </a:t>
                </a:r>
                <a14:m>
                  <m:oMath xmlns:m="http://schemas.openxmlformats.org/officeDocument/2006/math">
                    <m:r>
                      <a:rPr lang="fr-CH" sz="2800" b="1" i="1">
                        <a:solidFill>
                          <a:srgbClr val="0070C0"/>
                        </a:solidFill>
                        <a:latin typeface="Cambria Math" panose="02040503050406030204" pitchFamily="18" charset="0"/>
                        <a:ea typeface="Cambria Math" panose="02040503050406030204" pitchFamily="18" charset="0"/>
                      </a:rPr>
                      <m:t>𝒗</m:t>
                    </m:r>
                  </m:oMath>
                </a14:m>
                <a:r>
                  <a:rPr lang="en-CH" sz="2800" dirty="0">
                    <a:solidFill>
                      <a:srgbClr val="0070C0"/>
                    </a:solidFill>
                  </a:rPr>
                  <a:t>: values at leaves</a:t>
                </a:r>
              </a:p>
            </p:txBody>
          </p:sp>
        </mc:Choice>
        <mc:Fallback>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486004" y="1814051"/>
                <a:ext cx="11826675" cy="4351338"/>
              </a:xfrm>
              <a:blipFill>
                <a:blip r:embed="rId2"/>
                <a:stretch>
                  <a:fillRect l="-1180" t="-20700" b="-10787"/>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253B510-BAEF-1C32-5F6C-85ED7058F02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224CBE3-8963-EDC2-F22C-D17209D0E51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55478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D8571-65A9-DC50-121D-10EC60E6F4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4E578-17A2-2F92-5BE1-4FE1EEC8EB4D}"/>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A3941C-4B8D-189B-9385-C75AC100C80B}"/>
                  </a:ext>
                </a:extLst>
              </p:cNvPr>
              <p:cNvSpPr>
                <a:spLocks noGrp="1"/>
              </p:cNvSpPr>
              <p:nvPr>
                <p:ph idx="1"/>
              </p:nvPr>
            </p:nvSpPr>
            <p:spPr>
              <a:xfrm>
                <a:off x="486005" y="1814051"/>
                <a:ext cx="11275072" cy="4351338"/>
              </a:xfrm>
            </p:spPr>
            <p:txBody>
              <a:bodyPr>
                <a:normAutofit fontScale="92500" lnSpcReduction="20000"/>
              </a:bodyPr>
              <a:lstStyle/>
              <a:p>
                <a:r>
                  <a:rPr lang="en-CH" dirty="0">
                    <a:solidFill>
                      <a:srgbClr val="0070C0"/>
                    </a:solidFill>
                  </a:rPr>
                  <a:t>Gradient boosting: </a:t>
                </a:r>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r>
                          <a:rPr lang="en-CH" i="1">
                            <a:solidFill>
                              <a:srgbClr val="0070C0"/>
                            </a:solidFill>
                            <a:latin typeface="Cambria Math" panose="02040503050406030204" pitchFamily="18" charset="0"/>
                            <a:ea typeface="Cambria Math" panose="02040503050406030204" pitchFamily="18" charset="0"/>
                          </a:rPr>
                          <m:t>ℒ</m:t>
                        </m:r>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i="1" smtClean="0">
                        <a:solidFill>
                          <a:srgbClr val="0070C0"/>
                        </a:solidFill>
                        <a:latin typeface="Cambria Math" panose="02040503050406030204" pitchFamily="18" charset="0"/>
                        <a:ea typeface="Cambria Math" panose="02040503050406030204" pitchFamily="18" charset="0"/>
                      </a:rPr>
                      <m:t>≈</m:t>
                    </m:r>
                    <m:nary>
                      <m:naryPr>
                        <m:chr m:val="∑"/>
                        <m:ctrlPr>
                          <a:rPr lang="fr-CH" i="1">
                            <a:solidFill>
                              <a:srgbClr val="0070C0"/>
                            </a:solidFill>
                            <a:latin typeface="Cambria Math" panose="02040503050406030204" pitchFamily="18" charset="0"/>
                            <a:ea typeface="Cambria Math" panose="02040503050406030204" pitchFamily="18" charset="0"/>
                          </a:rPr>
                        </m:ctrlPr>
                      </m:naryPr>
                      <m:sub>
                        <m:r>
                          <m:rPr>
                            <m:brk m:alnAt="23"/>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i="1">
                                <a:solidFill>
                                  <a:srgbClr val="0070C0"/>
                                </a:solidFill>
                                <a:latin typeface="Cambria Math" panose="02040503050406030204" pitchFamily="18" charset="0"/>
                              </a:rPr>
                              <m:t>+</m:t>
                            </m:r>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br>
                  <a:rPr lang="fr-CH" i="1" dirty="0">
                    <a:solidFill>
                      <a:srgbClr val="0070C0"/>
                    </a:solidFill>
                    <a:latin typeface="Cambria Math" panose="02040503050406030204" pitchFamily="18" charset="0"/>
                  </a:rPr>
                </a:br>
                <a14:m>
                  <m:oMath xmlns:m="http://schemas.openxmlformats.org/officeDocument/2006/math">
                    <m:r>
                      <a:rPr lang="fr-CH" b="0" i="1" smtClean="0">
                        <a:solidFill>
                          <a:srgbClr val="0070C0"/>
                        </a:solidFill>
                        <a:latin typeface="Cambria Math" panose="02040503050406030204" pitchFamily="18" charset="0"/>
                      </a:rPr>
                      <m:t> </m:t>
                    </m:r>
                  </m:oMath>
                </a14:m>
                <a:br>
                  <a:rPr lang="fr-CH" i="1" dirty="0">
                    <a:solidFill>
                      <a:srgbClr val="0070C0"/>
                    </a:solidFill>
                    <a:latin typeface="Cambria Math" panose="02040503050406030204" pitchFamily="18" charset="0"/>
                  </a:rPr>
                </a:br>
                <a14:m>
                  <m:oMath xmlns:m="http://schemas.openxmlformats.org/officeDocument/2006/math">
                    <m:r>
                      <a:rPr lang="fr-CH" b="0" i="1" dirty="0" smtClean="0">
                        <a:solidFill>
                          <a:srgbClr val="0070C0"/>
                        </a:solidFill>
                        <a:latin typeface="Cambria Math" panose="02040503050406030204" pitchFamily="18" charset="0"/>
                        <a:ea typeface="Cambria Math" panose="02040503050406030204" pitchFamily="18" charset="0"/>
                      </a:rPr>
                      <m:t>     </m:t>
                    </m:r>
                    <m:r>
                      <a:rPr lang="fr-CH" i="1" dirty="0" smtClean="0">
                        <a:solidFill>
                          <a:srgbClr val="0070C0"/>
                        </a:solidFill>
                        <a:latin typeface="Cambria Math" panose="02040503050406030204" pitchFamily="18" charset="0"/>
                        <a:ea typeface="Cambria Math" panose="02040503050406030204" pitchFamily="18" charset="0"/>
                      </a:rPr>
                      <m:t>=</m:t>
                    </m:r>
                    <m:nary>
                      <m:naryPr>
                        <m:chr m:val="∑"/>
                        <m:ctrlPr>
                          <a:rPr lang="fr-CH" i="1">
                            <a:solidFill>
                              <a:srgbClr val="0070C0"/>
                            </a:solidFill>
                            <a:latin typeface="Cambria Math" panose="02040503050406030204" pitchFamily="18" charset="0"/>
                            <a:ea typeface="Cambria Math" panose="02040503050406030204" pitchFamily="18" charset="0"/>
                          </a:rPr>
                        </m:ctrlPr>
                      </m:naryPr>
                      <m:sub>
                        <m:r>
                          <m:rPr>
                            <m:brk m:alnAt="23"/>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=1</m:t>
                        </m:r>
                      </m:sub>
                      <m:sup>
                        <m:r>
                          <a:rPr lang="fr-CH" i="1">
                            <a:solidFill>
                              <a:srgbClr val="0070C0"/>
                            </a:solidFill>
                            <a:latin typeface="Cambria Math" panose="02040503050406030204" pitchFamily="18" charset="0"/>
                            <a:ea typeface="Cambria Math" panose="02040503050406030204" pitchFamily="18" charset="0"/>
                          </a:rPr>
                          <m:t>𝑁</m:t>
                        </m:r>
                      </m:sup>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i="1">
                            <a:solidFill>
                              <a:srgbClr val="0070C0"/>
                            </a:solidFill>
                            <a:latin typeface="Cambria Math" panose="02040503050406030204" pitchFamily="18" charset="0"/>
                          </a:rPr>
                          <m:t>+</m:t>
                        </m:r>
                        <m:nary>
                          <m:naryPr>
                            <m:chr m:val="∑"/>
                            <m:ctrlPr>
                              <a:rPr lang="fr-CH"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𝑁</m:t>
                            </m:r>
                          </m:sup>
                          <m:e>
                            <m:d>
                              <m:dPr>
                                <m:begChr m:val="{"/>
                                <m:endChr m:val="}"/>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e>
                        </m:nary>
                        <m:r>
                          <a:rPr lang="fr-CH" i="1">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br>
                  <a:rPr lang="fr-CH" i="1" dirty="0">
                    <a:solidFill>
                      <a:srgbClr val="0070C0"/>
                    </a:solidFill>
                    <a:latin typeface="Cambria Math" panose="02040503050406030204" pitchFamily="18" charset="0"/>
                  </a:rPr>
                </a:br>
                <a:r>
                  <a:rPr lang="fr-CH" i="1" dirty="0">
                    <a:solidFill>
                      <a:srgbClr val="0070C0"/>
                    </a:solidFill>
                    <a:latin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 </m:t>
                    </m:r>
                  </m:oMath>
                </a14:m>
                <a:br>
                  <a:rPr lang="fr-CH" i="1" dirty="0">
                    <a:solidFill>
                      <a:srgbClr val="0070C0"/>
                    </a:solidFill>
                    <a:latin typeface="Cambria Math" panose="02040503050406030204" pitchFamily="18" charset="0"/>
                  </a:rPr>
                </a:br>
                <a14:m>
                  <m:oMath xmlns:m="http://schemas.openxmlformats.org/officeDocument/2006/math">
                    <m:r>
                      <a:rPr lang="fr-CH" b="0" i="1" smtClean="0">
                        <a:solidFill>
                          <a:srgbClr val="0070C0"/>
                        </a:solidFill>
                        <a:latin typeface="Cambria Math" panose="02040503050406030204" pitchFamily="18" charset="0"/>
                      </a:rPr>
                      <m:t> </m:t>
                    </m:r>
                  </m:oMath>
                </a14:m>
                <a:br>
                  <a:rPr lang="fr-CH" dirty="0">
                    <a:solidFill>
                      <a:srgbClr val="0070C0"/>
                    </a:solidFill>
                  </a:rPr>
                </a:br>
                <a:br>
                  <a:rPr lang="fr-CH" dirty="0">
                    <a:solidFill>
                      <a:srgbClr val="0070C0"/>
                    </a:solidFill>
                  </a:rPr>
                </a:br>
                <a:br>
                  <a:rPr lang="fr-CH" dirty="0">
                    <a:solidFill>
                      <a:srgbClr val="0070C0"/>
                    </a:solidFill>
                  </a:rPr>
                </a:br>
                <a:endParaRPr lang="fr-CH" dirty="0">
                  <a:solidFill>
                    <a:srgbClr val="0070C0"/>
                  </a:solidFill>
                </a:endParaRPr>
              </a:p>
              <a:p>
                <a:pPr marL="457200" lvl="1" indent="0" algn="ctr">
                  <a:buNone/>
                </a:pPr>
                <a14:m>
                  <m:oMath xmlns:m="http://schemas.openxmlformats.org/officeDocument/2006/math">
                    <m:sSub>
                      <m:sSubPr>
                        <m:ctrlPr>
                          <a:rPr lang="fr-CH" i="1" smtClean="0">
                            <a:solidFill>
                              <a:srgbClr val="FF0000"/>
                            </a:solidFill>
                            <a:latin typeface="Cambria Math" panose="02040503050406030204" pitchFamily="18" charset="0"/>
                          </a:rPr>
                        </m:ctrlPr>
                      </m:sSubPr>
                      <m:e>
                        <m:r>
                          <a:rPr lang="fr-CH" b="0" i="1" smtClean="0">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r>
                  <a:rPr lang="en-CH" dirty="0">
                    <a:solidFill>
                      <a:srgbClr val="0070C0"/>
                    </a:solidFill>
                  </a:rPr>
                  <a:t>; </a:t>
                </a:r>
                <a14:m>
                  <m:oMath xmlns:m="http://schemas.openxmlformats.org/officeDocument/2006/math">
                    <m:sSub>
                      <m:sSubPr>
                        <m:ctrlPr>
                          <a:rPr lang="fr-CH" i="1" smtClean="0">
                            <a:solidFill>
                              <a:srgbClr val="FF0000"/>
                            </a:solidFill>
                            <a:latin typeface="Cambria Math" panose="02040503050406030204" pitchFamily="18" charset="0"/>
                          </a:rPr>
                        </m:ctrlPr>
                      </m:sSubPr>
                      <m:e>
                        <m:r>
                          <a:rPr lang="fr-CH" b="0" i="1" smtClean="0">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sSup>
                          <m:sSupPr>
                            <m:ctrlPr>
                              <a:rPr lang="fr-CH" i="1" smtClean="0">
                                <a:solidFill>
                                  <a:srgbClr val="0070C0"/>
                                </a:solidFill>
                                <a:latin typeface="Cambria Math" panose="02040503050406030204" pitchFamily="18" charset="0"/>
                              </a:rPr>
                            </m:ctrlPr>
                          </m:sSupPr>
                          <m:e>
                            <m:r>
                              <a:rPr lang="fr-CH" i="1" smtClean="0">
                                <a:solidFill>
                                  <a:srgbClr val="0070C0"/>
                                </a:solidFill>
                                <a:latin typeface="Cambria Math" panose="02040503050406030204" pitchFamily="18" charset="0"/>
                                <a:ea typeface="Cambria Math" panose="02040503050406030204" pitchFamily="18" charset="0"/>
                              </a:rPr>
                              <m:t>𝜕</m:t>
                            </m:r>
                          </m:e>
                          <m:sup>
                            <m:r>
                              <a:rPr lang="fr-CH" b="0" i="1" smtClean="0">
                                <a:solidFill>
                                  <a:srgbClr val="0070C0"/>
                                </a:solidFill>
                                <a:latin typeface="Cambria Math" panose="02040503050406030204" pitchFamily="18" charset="0"/>
                              </a:rPr>
                              <m:t>2</m:t>
                            </m:r>
                          </m:sup>
                        </m:sSup>
                      </m:num>
                      <m:den>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m:t>
                            </m:r>
                          </m:e>
                          <m:sup>
                            <m:r>
                              <a:rPr lang="fr-CH" i="1">
                                <a:solidFill>
                                  <a:srgbClr val="0070C0"/>
                                </a:solidFill>
                                <a:latin typeface="Cambria Math" panose="02040503050406030204" pitchFamily="18" charset="0"/>
                              </a:rPr>
                              <m:t>2</m:t>
                            </m:r>
                          </m:sup>
                        </m:sSup>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i="1">
                        <a:solidFill>
                          <a:srgbClr val="0070C0"/>
                        </a:solidFill>
                        <a:latin typeface="Cambria Math" panose="02040503050406030204" pitchFamily="18" charset="0"/>
                      </a:rPr>
                      <m:t>𝑙</m:t>
                    </m:r>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03A3941C-4B8D-189B-9385-C75AC100C80B}"/>
                  </a:ext>
                </a:extLst>
              </p:cNvPr>
              <p:cNvSpPr>
                <a:spLocks noGrp="1" noRot="1" noChangeAspect="1" noMove="1" noResize="1" noEditPoints="1" noAdjustHandles="1" noChangeArrowheads="1" noChangeShapeType="1" noTextEdit="1"/>
              </p:cNvSpPr>
              <p:nvPr>
                <p:ph idx="1"/>
              </p:nvPr>
            </p:nvSpPr>
            <p:spPr>
              <a:xfrm>
                <a:off x="486005" y="1814051"/>
                <a:ext cx="11275072" cy="4351338"/>
              </a:xfrm>
              <a:blipFill>
                <a:blip r:embed="rId2"/>
                <a:stretch>
                  <a:fillRect l="-901" t="-3790"/>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F0480E2-297C-32E7-9691-9E4CE5085F24}"/>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39BC302-7800-0FA8-A795-4FF53A7CA60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grpSp>
        <p:nvGrpSpPr>
          <p:cNvPr id="8" name="Group 7">
            <a:extLst>
              <a:ext uri="{FF2B5EF4-FFF2-40B4-BE49-F238E27FC236}">
                <a16:creationId xmlns:a16="http://schemas.microsoft.com/office/drawing/2014/main" id="{BF522672-9450-832A-1A51-528D523812EE}"/>
              </a:ext>
            </a:extLst>
          </p:cNvPr>
          <p:cNvGrpSpPr/>
          <p:nvPr/>
        </p:nvGrpSpPr>
        <p:grpSpPr>
          <a:xfrm>
            <a:off x="4986770" y="4159934"/>
            <a:ext cx="4041227" cy="757691"/>
            <a:chOff x="5428204" y="4544342"/>
            <a:chExt cx="4041227" cy="757691"/>
          </a:xfrm>
        </p:grpSpPr>
        <p:sp>
          <p:nvSpPr>
            <p:cNvPr id="6" name="Left Brace 5">
              <a:extLst>
                <a:ext uri="{FF2B5EF4-FFF2-40B4-BE49-F238E27FC236}">
                  <a16:creationId xmlns:a16="http://schemas.microsoft.com/office/drawing/2014/main" id="{D440A241-3271-972F-B337-BA5C693FF722}"/>
                </a:ext>
              </a:extLst>
            </p:cNvPr>
            <p:cNvSpPr/>
            <p:nvPr/>
          </p:nvSpPr>
          <p:spPr>
            <a:xfrm rot="16200000">
              <a:off x="7327948" y="2644598"/>
              <a:ext cx="241739" cy="40412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263EBF-A0E5-4091-0B0A-EA8810DB33DC}"/>
                    </a:ext>
                  </a:extLst>
                </p:cNvPr>
                <p:cNvSpPr txBox="1"/>
                <p:nvPr/>
              </p:nvSpPr>
              <p:spPr>
                <a:xfrm>
                  <a:off x="6779467" y="4954630"/>
                  <a:ext cx="1338700"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000" i="1" smtClean="0">
                                <a:solidFill>
                                  <a:srgbClr val="0070C0"/>
                                </a:solidFill>
                                <a:latin typeface="Cambria Math" panose="02040503050406030204" pitchFamily="18" charset="0"/>
                                <a:ea typeface="Cambria Math" panose="02040503050406030204" pitchFamily="18" charset="0"/>
                              </a:rPr>
                            </m:ctrlPr>
                          </m:sSupPr>
                          <m:e>
                            <m:acc>
                              <m:accPr>
                                <m:chr m:val="̃"/>
                                <m:ctrlPr>
                                  <a:rPr lang="en-CH" sz="2000" i="1">
                                    <a:solidFill>
                                      <a:srgbClr val="0070C0"/>
                                    </a:solidFill>
                                    <a:latin typeface="Cambria Math" panose="02040503050406030204" pitchFamily="18" charset="0"/>
                                    <a:ea typeface="Cambria Math" panose="02040503050406030204" pitchFamily="18" charset="0"/>
                                  </a:rPr>
                                </m:ctrlPr>
                              </m:accPr>
                              <m:e>
                                <m:r>
                                  <a:rPr lang="en-CH" sz="2000" i="1">
                                    <a:solidFill>
                                      <a:srgbClr val="0070C0"/>
                                    </a:solidFill>
                                    <a:latin typeface="Cambria Math" panose="02040503050406030204" pitchFamily="18" charset="0"/>
                                    <a:ea typeface="Cambria Math" panose="02040503050406030204" pitchFamily="18" charset="0"/>
                                  </a:rPr>
                                  <m:t>ℒ</m:t>
                                </m:r>
                              </m:e>
                            </m:acc>
                          </m:e>
                          <m:sup>
                            <m:r>
                              <a:rPr lang="fr-CH" sz="2000" i="1">
                                <a:solidFill>
                                  <a:srgbClr val="0070C0"/>
                                </a:solidFill>
                                <a:latin typeface="Cambria Math" panose="02040503050406030204" pitchFamily="18" charset="0"/>
                                <a:ea typeface="Cambria Math" panose="02040503050406030204" pitchFamily="18" charset="0"/>
                              </a:rPr>
                              <m:t>𝑡</m:t>
                            </m:r>
                          </m:sup>
                        </m:sSup>
                        <m:d>
                          <m:dPr>
                            <m:ctrlPr>
                              <a:rPr lang="en-CH" sz="2000" i="1">
                                <a:solidFill>
                                  <a:srgbClr val="0070C0"/>
                                </a:solidFill>
                                <a:latin typeface="Cambria Math" panose="02040503050406030204" pitchFamily="18" charset="0"/>
                                <a:ea typeface="Cambria Math" panose="02040503050406030204" pitchFamily="18" charset="0"/>
                              </a:rPr>
                            </m:ctrlPr>
                          </m:dPr>
                          <m:e>
                            <m:sSub>
                              <m:sSubPr>
                                <m:ctrlPr>
                                  <a:rPr lang="fr-CH" sz="2000" i="1">
                                    <a:solidFill>
                                      <a:srgbClr val="0070C0"/>
                                    </a:solidFill>
                                    <a:latin typeface="Cambria Math" panose="02040503050406030204" pitchFamily="18" charset="0"/>
                                  </a:rPr>
                                </m:ctrlPr>
                              </m:sSubPr>
                              <m:e>
                                <m:sSubSup>
                                  <m:sSubSupPr>
                                    <m:ctrlPr>
                                      <a:rPr lang="fr-CH" sz="2000" i="1">
                                        <a:solidFill>
                                          <a:srgbClr val="0070C0"/>
                                        </a:solidFill>
                                        <a:latin typeface="Cambria Math" panose="02040503050406030204" pitchFamily="18" charset="0"/>
                                      </a:rPr>
                                    </m:ctrlPr>
                                  </m:sSubSupPr>
                                  <m:e>
                                    <m:acc>
                                      <m:accPr>
                                        <m:chr m:val="̂"/>
                                        <m:ctrlPr>
                                          <a:rPr lang="en-CH" sz="2000" i="1">
                                            <a:solidFill>
                                              <a:srgbClr val="0070C0"/>
                                            </a:solidFill>
                                            <a:latin typeface="Cambria Math" panose="02040503050406030204" pitchFamily="18" charset="0"/>
                                          </a:rPr>
                                        </m:ctrlPr>
                                      </m:accPr>
                                      <m:e>
                                        <m:r>
                                          <a:rPr lang="fr-CH" sz="2000" i="1">
                                            <a:solidFill>
                                              <a:srgbClr val="0070C0"/>
                                            </a:solidFill>
                                            <a:latin typeface="Cambria Math" panose="02040503050406030204" pitchFamily="18" charset="0"/>
                                          </a:rPr>
                                          <m:t>𝑦</m:t>
                                        </m:r>
                                      </m:e>
                                    </m:acc>
                                  </m:e>
                                  <m:sub>
                                    <m:r>
                                      <a:rPr lang="fr-CH" sz="2000" i="1">
                                        <a:solidFill>
                                          <a:srgbClr val="0070C0"/>
                                        </a:solidFill>
                                        <a:latin typeface="Cambria Math" panose="02040503050406030204" pitchFamily="18" charset="0"/>
                                      </a:rPr>
                                      <m:t>𝑖</m:t>
                                    </m:r>
                                  </m:sub>
                                  <m:sup>
                                    <m:r>
                                      <a:rPr lang="fr-CH" sz="2000" i="1">
                                        <a:solidFill>
                                          <a:srgbClr val="0070C0"/>
                                        </a:solidFill>
                                        <a:latin typeface="Cambria Math" panose="02040503050406030204" pitchFamily="18" charset="0"/>
                                      </a:rPr>
                                      <m:t>𝑡</m:t>
                                    </m:r>
                                    <m:r>
                                      <a:rPr lang="fr-CH" sz="2000" i="1">
                                        <a:solidFill>
                                          <a:srgbClr val="0070C0"/>
                                        </a:solidFill>
                                        <a:latin typeface="Cambria Math" panose="02040503050406030204" pitchFamily="18" charset="0"/>
                                      </a:rPr>
                                      <m:t>−1</m:t>
                                    </m:r>
                                  </m:sup>
                                </m:sSubSup>
                                <m:r>
                                  <a:rPr lang="fr-CH" sz="2000" b="0" i="1" smtClean="0">
                                    <a:solidFill>
                                      <a:srgbClr val="0070C0"/>
                                    </a:solidFill>
                                    <a:latin typeface="Cambria Math" panose="02040503050406030204" pitchFamily="18" charset="0"/>
                                    <a:ea typeface="Cambria Math" panose="02040503050406030204" pitchFamily="18" charset="0"/>
                                  </a:rPr>
                                  <m:t>,</m:t>
                                </m:r>
                                <m:r>
                                  <a:rPr lang="fr-CH" sz="2000" i="1">
                                    <a:solidFill>
                                      <a:srgbClr val="0070C0"/>
                                    </a:solidFill>
                                    <a:latin typeface="Cambria Math" panose="02040503050406030204" pitchFamily="18" charset="0"/>
                                  </a:rPr>
                                  <m:t>𝑓</m:t>
                                </m:r>
                              </m:e>
                              <m:sub>
                                <m:r>
                                  <a:rPr lang="fr-CH" sz="2000" i="1">
                                    <a:solidFill>
                                      <a:srgbClr val="0070C0"/>
                                    </a:solidFill>
                                    <a:latin typeface="Cambria Math" panose="02040503050406030204" pitchFamily="18" charset="0"/>
                                  </a:rPr>
                                  <m:t>𝑡</m:t>
                                </m:r>
                              </m:sub>
                            </m:sSub>
                          </m:e>
                        </m:d>
                      </m:oMath>
                    </m:oMathPara>
                  </a14:m>
                  <a:endParaRPr lang="en-CH" sz="2000" dirty="0"/>
                </a:p>
              </p:txBody>
            </p:sp>
          </mc:Choice>
          <mc:Fallback xmlns="">
            <p:sp>
              <p:nvSpPr>
                <p:cNvPr id="7" name="TextBox 6">
                  <a:extLst>
                    <a:ext uri="{FF2B5EF4-FFF2-40B4-BE49-F238E27FC236}">
                      <a16:creationId xmlns:a16="http://schemas.microsoft.com/office/drawing/2014/main" id="{A8263EBF-A0E5-4091-0B0A-EA8810DB33DC}"/>
                    </a:ext>
                  </a:extLst>
                </p:cNvPr>
                <p:cNvSpPr txBox="1">
                  <a:spLocks noRot="1" noChangeAspect="1" noMove="1" noResize="1" noEditPoints="1" noAdjustHandles="1" noChangeArrowheads="1" noChangeShapeType="1" noTextEdit="1"/>
                </p:cNvSpPr>
                <p:nvPr/>
              </p:nvSpPr>
              <p:spPr>
                <a:xfrm>
                  <a:off x="6779467" y="4954630"/>
                  <a:ext cx="1338700" cy="347403"/>
                </a:xfrm>
                <a:prstGeom prst="rect">
                  <a:avLst/>
                </a:prstGeom>
                <a:blipFill>
                  <a:blip r:embed="rId4"/>
                  <a:stretch>
                    <a:fillRect l="-4717" t="-14286" b="-25000"/>
                  </a:stretch>
                </a:blipFill>
              </p:spPr>
              <p:txBody>
                <a:bodyPr/>
                <a:lstStyle/>
                <a:p>
                  <a:r>
                    <a:rPr lang="en-CH">
                      <a:noFill/>
                    </a:rPr>
                    <a:t> </a:t>
                  </a:r>
                </a:p>
              </p:txBody>
            </p:sp>
          </mc:Fallback>
        </mc:AlternateContent>
      </p:grpSp>
    </p:spTree>
    <p:extLst>
      <p:ext uri="{BB962C8B-B14F-4D97-AF65-F5344CB8AC3E}">
        <p14:creationId xmlns:p14="http://schemas.microsoft.com/office/powerpoint/2010/main" val="379003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 - square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1394813" y="1690688"/>
                <a:ext cx="9976709" cy="4351338"/>
              </a:xfrm>
            </p:spPr>
            <p:txBody>
              <a:bodyPr>
                <a:normAutofit/>
              </a:bodyPr>
              <a:lstStyle/>
              <a:p>
                <a14:m>
                  <m:oMath xmlns:m="http://schemas.openxmlformats.org/officeDocument/2006/math">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d>
                    <m:r>
                      <a:rPr lang="fr-CH" b="0" i="1" smtClean="0">
                        <a:solidFill>
                          <a:srgbClr val="0070C0"/>
                        </a:solidFill>
                        <a:latin typeface="Cambria Math" panose="02040503050406030204" pitchFamily="18" charset="0"/>
                      </a:rPr>
                      <m:t>=</m:t>
                    </m:r>
                    <m:sSup>
                      <m:sSupPr>
                        <m:ctrlPr>
                          <a:rPr lang="fr-CH" b="0" i="1" smtClean="0">
                            <a:solidFill>
                              <a:srgbClr val="0070C0"/>
                            </a:solidFill>
                            <a:latin typeface="Cambria Math" panose="02040503050406030204" pitchFamily="18" charset="0"/>
                          </a:rPr>
                        </m:ctrlPr>
                      </m:sSupPr>
                      <m:e>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2</m:t>
                            </m:r>
                          </m:den>
                        </m:f>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d>
                      </m:e>
                      <m:sup>
                        <m:r>
                          <a:rPr lang="fr-CH" b="0" i="1" smtClean="0">
                            <a:solidFill>
                              <a:srgbClr val="0070C0"/>
                            </a:solidFill>
                            <a:latin typeface="Cambria Math" panose="02040503050406030204" pitchFamily="18" charset="0"/>
                          </a:rPr>
                          <m:t>2</m:t>
                        </m:r>
                      </m:sup>
                    </m:sSup>
                  </m:oMath>
                </a14:m>
                <a:br>
                  <a:rPr lang="fr-CH" dirty="0">
                    <a:solidFill>
                      <a:srgbClr val="0070C0"/>
                    </a:solidFill>
                  </a:rPr>
                </a:br>
                <a:endParaRPr lang="en-CH" dirty="0">
                  <a:solidFill>
                    <a:srgbClr val="0070C0"/>
                  </a:solidFill>
                </a:endParaRPr>
              </a:p>
              <a:p>
                <a:r>
                  <a:rPr lang="en-CH" dirty="0">
                    <a:solidFill>
                      <a:srgbClr val="0070C0"/>
                    </a:solidFill>
                  </a:rPr>
                  <a:t>Gradient boosting: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=1</m:t>
                    </m:r>
                  </m:oMath>
                </a14:m>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m:rPr>
                                <m:nor/>
                              </m:rPr>
                              <a:rPr lang="fr-CH" dirty="0">
                                <a:solidFill>
                                  <a:srgbClr val="0070C0"/>
                                </a:solidFill>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nor/>
                              </m:rPr>
                              <a:rPr lang="fr-CH" dirty="0">
                                <a:solidFill>
                                  <a:srgbClr val="0070C0"/>
                                </a:solidFill>
                              </a:rPr>
                              <m:t> </m:t>
                            </m:r>
                            <m:sSubSup>
                              <m:sSubSupPr>
                                <m:ctrlPr>
                                  <a:rPr lang="fr-CH" i="1">
                                    <a:solidFill>
                                      <a:srgbClr val="0070C0"/>
                                    </a:solidFill>
                                    <a:latin typeface="Cambria Math" panose="02040503050406030204" pitchFamily="18" charset="0"/>
                                  </a:rPr>
                                </m:ctrlPr>
                              </m:sSubSup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rPr>
                          <m:t>+</m:t>
                        </m:r>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nary>
                  </m:oMath>
                </a14:m>
                <a:endParaRPr lang="en-CH" i="1" dirty="0">
                  <a:solidFill>
                    <a:srgbClr val="0070C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1394813" y="1690688"/>
                <a:ext cx="9976709" cy="4351338"/>
              </a:xfrm>
              <a:blipFill>
                <a:blip r:embed="rId2"/>
                <a:stretch>
                  <a:fillRect l="-1017"/>
                </a:stretch>
              </a:blipFill>
            </p:spPr>
            <p:txBody>
              <a:bodyPr/>
              <a:lstStyle/>
              <a:p>
                <a:r>
                  <a:rPr lang="en-CH">
                    <a:noFill/>
                  </a:rPr>
                  <a:t> </a:t>
                </a:r>
              </a:p>
            </p:txBody>
          </p:sp>
        </mc:Fallback>
      </mc:AlternateContent>
      <p:pic>
        <p:nvPicPr>
          <p:cNvPr id="8" name="Picture 7">
            <a:extLst>
              <a:ext uri="{FF2B5EF4-FFF2-40B4-BE49-F238E27FC236}">
                <a16:creationId xmlns:a16="http://schemas.microsoft.com/office/drawing/2014/main" id="{7F5DB339-A0A1-BE1E-DDDB-C4105EAD7569}"/>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10" name="Footer Placeholder 1">
            <a:extLst>
              <a:ext uri="{FF2B5EF4-FFF2-40B4-BE49-F238E27FC236}">
                <a16:creationId xmlns:a16="http://schemas.microsoft.com/office/drawing/2014/main" id="{F9344264-AE13-F219-8D1A-7723ED66857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grpSp>
        <p:nvGrpSpPr>
          <p:cNvPr id="9" name="Group 8">
            <a:extLst>
              <a:ext uri="{FF2B5EF4-FFF2-40B4-BE49-F238E27FC236}">
                <a16:creationId xmlns:a16="http://schemas.microsoft.com/office/drawing/2014/main" id="{630404CC-8134-7E24-302C-C5B9D9B8F436}"/>
              </a:ext>
            </a:extLst>
          </p:cNvPr>
          <p:cNvGrpSpPr/>
          <p:nvPr/>
        </p:nvGrpSpPr>
        <p:grpSpPr>
          <a:xfrm>
            <a:off x="4245230" y="4550133"/>
            <a:ext cx="5712951" cy="1362458"/>
            <a:chOff x="4245230" y="4550133"/>
            <a:chExt cx="5712951" cy="1362458"/>
          </a:xfrm>
        </p:grpSpPr>
        <p:sp>
          <p:nvSpPr>
            <p:cNvPr id="4" name="Left Brace 3">
              <a:extLst>
                <a:ext uri="{FF2B5EF4-FFF2-40B4-BE49-F238E27FC236}">
                  <a16:creationId xmlns:a16="http://schemas.microsoft.com/office/drawing/2014/main" id="{5F12EC01-2AD7-ECEE-B78E-482953E83197}"/>
                </a:ext>
              </a:extLst>
            </p:cNvPr>
            <p:cNvSpPr/>
            <p:nvPr/>
          </p:nvSpPr>
          <p:spPr>
            <a:xfrm rot="16200000">
              <a:off x="6079062" y="3488588"/>
              <a:ext cx="246993" cy="23700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 name="Left Brace 4">
              <a:extLst>
                <a:ext uri="{FF2B5EF4-FFF2-40B4-BE49-F238E27FC236}">
                  <a16:creationId xmlns:a16="http://schemas.microsoft.com/office/drawing/2014/main" id="{4B732A28-22EB-4F65-D9A0-EF6E5FFD871F}"/>
                </a:ext>
              </a:extLst>
            </p:cNvPr>
            <p:cNvSpPr/>
            <p:nvPr/>
          </p:nvSpPr>
          <p:spPr>
            <a:xfrm rot="16200000">
              <a:off x="8714075" y="3672698"/>
              <a:ext cx="246991" cy="200186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6" name="TextBox 5">
              <a:extLst>
                <a:ext uri="{FF2B5EF4-FFF2-40B4-BE49-F238E27FC236}">
                  <a16:creationId xmlns:a16="http://schemas.microsoft.com/office/drawing/2014/main" id="{EFAF4D36-A012-C109-91B2-0BF07BBF3B9B}"/>
                </a:ext>
              </a:extLst>
            </p:cNvPr>
            <p:cNvSpPr txBox="1"/>
            <p:nvPr/>
          </p:nvSpPr>
          <p:spPr>
            <a:xfrm>
              <a:off x="7836638" y="4912627"/>
              <a:ext cx="2121543" cy="369332"/>
            </a:xfrm>
            <a:prstGeom prst="rect">
              <a:avLst/>
            </a:prstGeom>
            <a:noFill/>
          </p:spPr>
          <p:txBody>
            <a:bodyPr wrap="none" rtlCol="0">
              <a:spAutoFit/>
            </a:bodyPr>
            <a:lstStyle/>
            <a:p>
              <a:r>
                <a:rPr lang="en-CH" dirty="0"/>
                <a:t>Regularization term</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F6DC65C-0A67-AC2A-DCE4-AB521C63229F}"/>
                    </a:ext>
                  </a:extLst>
                </p:cNvPr>
                <p:cNvSpPr txBox="1"/>
                <p:nvPr/>
              </p:nvSpPr>
              <p:spPr>
                <a:xfrm>
                  <a:off x="4245230" y="4895005"/>
                  <a:ext cx="2711833" cy="1017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CH" i="1" smtClean="0">
                                <a:latin typeface="Cambria Math" panose="02040503050406030204" pitchFamily="18" charset="0"/>
                              </a:rPr>
                            </m:ctrlPr>
                          </m:mP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&gt;0: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&lt;0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rPr>
                                <m: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&gt;</m:t>
                              </m:r>
                              <m:r>
                                <a:rPr lang="fr-CH" i="1">
                                  <a:solidFill>
                                    <a:srgbClr val="0070C0"/>
                                  </a:solidFill>
                                  <a:latin typeface="Cambria Math" panose="02040503050406030204" pitchFamily="18" charset="0"/>
                                </a:rPr>
                                <m:t>0</m:t>
                              </m:r>
                            </m:e>
                          </m:mr>
                        </m:m>
                      </m:oMath>
                    </m:oMathPara>
                  </a14:m>
                  <a:endParaRPr lang="en-CH" dirty="0"/>
                </a:p>
              </p:txBody>
            </p:sp>
          </mc:Choice>
          <mc:Fallback>
            <p:sp>
              <p:nvSpPr>
                <p:cNvPr id="7" name="TextBox 6">
                  <a:extLst>
                    <a:ext uri="{FF2B5EF4-FFF2-40B4-BE49-F238E27FC236}">
                      <a16:creationId xmlns:a16="http://schemas.microsoft.com/office/drawing/2014/main" id="{9F6DC65C-0A67-AC2A-DCE4-AB521C63229F}"/>
                    </a:ext>
                  </a:extLst>
                </p:cNvPr>
                <p:cNvSpPr txBox="1">
                  <a:spLocks noRot="1" noChangeAspect="1" noMove="1" noResize="1" noEditPoints="1" noAdjustHandles="1" noChangeArrowheads="1" noChangeShapeType="1" noTextEdit="1"/>
                </p:cNvSpPr>
                <p:nvPr/>
              </p:nvSpPr>
              <p:spPr>
                <a:xfrm>
                  <a:off x="4245230" y="4895005"/>
                  <a:ext cx="2711833" cy="1017586"/>
                </a:xfrm>
                <a:prstGeom prst="rect">
                  <a:avLst/>
                </a:prstGeom>
                <a:blipFill>
                  <a:blip r:embed="rId4"/>
                  <a:stretch>
                    <a:fillRect t="-2469" r="-1869" b="-4938"/>
                  </a:stretch>
                </a:blipFill>
              </p:spPr>
              <p:txBody>
                <a:bodyPr/>
                <a:lstStyle/>
                <a:p>
                  <a:r>
                    <a:rPr lang="en-CH">
                      <a:noFill/>
                    </a:rPr>
                    <a:t> </a:t>
                  </a:r>
                </a:p>
              </p:txBody>
            </p:sp>
          </mc:Fallback>
        </mc:AlternateContent>
        <p:cxnSp>
          <p:nvCxnSpPr>
            <p:cNvPr id="15" name="Elbow Connector 14">
              <a:extLst>
                <a:ext uri="{FF2B5EF4-FFF2-40B4-BE49-F238E27FC236}">
                  <a16:creationId xmlns:a16="http://schemas.microsoft.com/office/drawing/2014/main" id="{1AF45B62-1B00-B9DA-93F5-32398C087307}"/>
                </a:ext>
              </a:extLst>
            </p:cNvPr>
            <p:cNvCxnSpPr>
              <a:cxnSpLocks/>
            </p:cNvCxnSpPr>
            <p:nvPr/>
          </p:nvCxnSpPr>
          <p:spPr>
            <a:xfrm rot="5400000">
              <a:off x="7921795" y="4389698"/>
              <a:ext cx="114885" cy="189940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5439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6E5E1-D3D5-035D-3519-45596886480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7162258-6933-D4B3-D429-52E8A178886F}"/>
                  </a:ext>
                </a:extLst>
              </p:cNvPr>
              <p:cNvSpPr>
                <a:spLocks noGrp="1"/>
              </p:cNvSpPr>
              <p:nvPr>
                <p:ph type="title"/>
              </p:nvPr>
            </p:nvSpPr>
            <p:spPr/>
            <p:txBody>
              <a:bodyPr/>
              <a:lstStyle/>
              <a:p>
                <a:r>
                  <a:rPr lang="en-CH" dirty="0"/>
                  <a:t>XGBoost -</a:t>
                </a:r>
                <a:r>
                  <a:rPr lang="fr-CH" b="0" dirty="0">
                    <a:solidFill>
                      <a:srgbClr val="0070C0"/>
                    </a:solidFill>
                  </a:rPr>
                  <a:t> </a:t>
                </a:r>
                <a:r>
                  <a:rPr lang="fr-CH" b="0" dirty="0">
                    <a:solidFill>
                      <a:schemeClr val="tx1"/>
                    </a:solidFill>
                  </a:rPr>
                  <a:t>n</a:t>
                </a:r>
                <a14:m>
                  <m:oMath xmlns:m="http://schemas.openxmlformats.org/officeDocument/2006/math">
                    <m:r>
                      <m:rPr>
                        <m:sty m:val="p"/>
                      </m:rPr>
                      <a:rPr lang="fr-CH" b="0" i="0" smtClean="0">
                        <a:solidFill>
                          <a:schemeClr val="tx1"/>
                        </a:solidFill>
                        <a:latin typeface="Cambria Math" panose="02040503050406030204" pitchFamily="18" charset="0"/>
                      </a:rPr>
                      <m:t>egative</m:t>
                    </m:r>
                    <m:r>
                      <a:rPr lang="fr-CH" b="0" i="0" smtClean="0">
                        <a:solidFill>
                          <a:schemeClr val="tx1"/>
                        </a:solidFill>
                        <a:latin typeface="Cambria Math" panose="02040503050406030204" pitchFamily="18" charset="0"/>
                      </a:rPr>
                      <m:t> </m:t>
                    </m:r>
                    <m:r>
                      <m:rPr>
                        <m:sty m:val="p"/>
                      </m:rPr>
                      <a:rPr lang="fr-CH" b="0" i="0" smtClean="0">
                        <a:solidFill>
                          <a:schemeClr val="tx1"/>
                        </a:solidFill>
                        <a:latin typeface="Cambria Math" panose="02040503050406030204" pitchFamily="18" charset="0"/>
                      </a:rPr>
                      <m:t>log</m:t>
                    </m:r>
                    <m:r>
                      <a:rPr lang="fr-CH" b="0" i="0" smtClean="0">
                        <a:solidFill>
                          <a:schemeClr val="tx1"/>
                        </a:solidFill>
                        <a:latin typeface="Cambria Math" panose="02040503050406030204" pitchFamily="18" charset="0"/>
                      </a:rPr>
                      <m:t> </m:t>
                    </m:r>
                    <m:r>
                      <m:rPr>
                        <m:sty m:val="p"/>
                      </m:rPr>
                      <a:rPr lang="fr-CH" b="0" i="0" smtClean="0">
                        <a:solidFill>
                          <a:schemeClr val="tx1"/>
                        </a:solidFill>
                        <a:latin typeface="Cambria Math" panose="02040503050406030204" pitchFamily="18" charset="0"/>
                      </a:rPr>
                      <m:t>likelyhood</m:t>
                    </m:r>
                    <m:r>
                      <a:rPr lang="fr-CH" b="0" i="0" smtClean="0">
                        <a:solidFill>
                          <a:schemeClr val="tx1"/>
                        </a:solidFill>
                        <a:latin typeface="Cambria Math" panose="02040503050406030204" pitchFamily="18" charset="0"/>
                      </a:rPr>
                      <m:t> </m:t>
                    </m:r>
                  </m:oMath>
                </a14:m>
                <a:endParaRPr lang="en-CH" dirty="0"/>
              </a:p>
            </p:txBody>
          </p:sp>
        </mc:Choice>
        <mc:Fallback xmlns="">
          <p:sp>
            <p:nvSpPr>
              <p:cNvPr id="2" name="Title 1">
                <a:extLst>
                  <a:ext uri="{FF2B5EF4-FFF2-40B4-BE49-F238E27FC236}">
                    <a16:creationId xmlns:a16="http://schemas.microsoft.com/office/drawing/2014/main" id="{97162258-6933-D4B3-D429-52E8A178886F}"/>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F84E9E-42E2-ADC2-12DD-D0C653A073F6}"/>
                  </a:ext>
                </a:extLst>
              </p:cNvPr>
              <p:cNvSpPr>
                <a:spLocks noGrp="1"/>
              </p:cNvSpPr>
              <p:nvPr>
                <p:ph idx="1"/>
              </p:nvPr>
            </p:nvSpPr>
            <p:spPr>
              <a:xfrm>
                <a:off x="409903" y="1925994"/>
                <a:ext cx="11461531" cy="4351338"/>
              </a:xfrm>
            </p:spPr>
            <p:txBody>
              <a:bodyPr>
                <a:normAutofit/>
              </a:bodyPr>
              <a:lstStyle/>
              <a:p>
                <a14:m>
                  <m:oMath xmlns:m="http://schemas.openxmlformats.org/officeDocument/2006/math">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𝑦</m:t>
                        </m:r>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r>
                      <a:rPr lang="fr-CH" b="0" i="1" smtClean="0">
                        <a:solidFill>
                          <a:srgbClr val="0070C0"/>
                        </a:solidFill>
                        <a:latin typeface="Cambria Math" panose="02040503050406030204" pitchFamily="18" charset="0"/>
                      </a:rPr>
                      <m:t>=−</m:t>
                    </m:r>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func>
                          <m:funcPr>
                            <m:ctrlPr>
                              <a:rPr lang="fr-CH" b="0" i="1" smtClean="0">
                                <a:solidFill>
                                  <a:srgbClr val="0070C0"/>
                                </a:solidFill>
                                <a:latin typeface="Cambria Math" panose="02040503050406030204" pitchFamily="18" charset="0"/>
                              </a:rPr>
                            </m:ctrlPr>
                          </m:funcPr>
                          <m:fName>
                            <m:r>
                              <m:rPr>
                                <m:sty m:val="p"/>
                              </m:rPr>
                              <a:rPr lang="fr-CH" b="0" i="0" smtClean="0">
                                <a:solidFill>
                                  <a:srgbClr val="0070C0"/>
                                </a:solidFill>
                                <a:latin typeface="Cambria Math" panose="02040503050406030204" pitchFamily="18" charset="0"/>
                              </a:rPr>
                              <m:t>log</m:t>
                            </m:r>
                          </m:fName>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func>
                        <m:r>
                          <a:rPr lang="fr-CH" b="0" i="1" smtClean="0">
                            <a:solidFill>
                              <a:srgbClr val="0070C0"/>
                            </a:solidFill>
                            <a:latin typeface="Cambria Math" panose="02040503050406030204" pitchFamily="18" charset="0"/>
                          </a:rPr>
                          <m:t>+</m:t>
                        </m:r>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−1</m:t>
                            </m:r>
                          </m:e>
                        </m:d>
                        <m:func>
                          <m:funcPr>
                            <m:ctrlPr>
                              <a:rPr lang="fr-CH" i="1">
                                <a:solidFill>
                                  <a:srgbClr val="0070C0"/>
                                </a:solidFill>
                                <a:latin typeface="Cambria Math" panose="02040503050406030204" pitchFamily="18" charset="0"/>
                              </a:rPr>
                            </m:ctrlPr>
                          </m:funcPr>
                          <m:fName>
                            <m:r>
                              <m:rPr>
                                <m:sty m:val="p"/>
                              </m:rPr>
                              <a:rPr lang="fr-CH">
                                <a:solidFill>
                                  <a:srgbClr val="0070C0"/>
                                </a:solidFill>
                                <a:latin typeface="Cambria Math" panose="02040503050406030204" pitchFamily="18" charset="0"/>
                              </a:rPr>
                              <m:t>log</m:t>
                            </m:r>
                          </m:fName>
                          <m:e>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d>
                          </m:e>
                        </m:func>
                      </m:e>
                    </m:d>
                    <m:r>
                      <a:rPr lang="fr-CH" b="0" i="1" smtClean="0">
                        <a:solidFill>
                          <a:srgbClr val="0070C0"/>
                        </a:solidFill>
                        <a:latin typeface="Cambria Math" panose="02040503050406030204" pitchFamily="18" charset="0"/>
                      </a:rPr>
                      <m:t>;  </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1+</m:t>
                        </m:r>
                        <m:sSup>
                          <m:sSupPr>
                            <m:ctrlPr>
                              <a:rPr lang="fr-CH" b="0"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rPr>
                              <m:t>𝑒</m:t>
                            </m:r>
                          </m:e>
                          <m:sup>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sup>
                        </m:sSup>
                      </m:den>
                    </m:f>
                  </m:oMath>
                </a14:m>
                <a:br>
                  <a:rPr lang="fr-CH" dirty="0">
                    <a:solidFill>
                      <a:srgbClr val="0070C0"/>
                    </a:solidFill>
                  </a:rPr>
                </a:br>
                <a:endParaRPr lang="en-CH" dirty="0">
                  <a:solidFill>
                    <a:srgbClr val="0070C0"/>
                  </a:solidFill>
                </a:endParaRPr>
              </a:p>
              <a:p>
                <a:r>
                  <a:rPr lang="en-CH" dirty="0">
                    <a:solidFill>
                      <a:srgbClr val="0070C0"/>
                    </a:solidFill>
                  </a:rPr>
                  <a:t>Gradient boosting: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 </m:t>
                        </m:r>
                      </m:sup>
                    </m:sSubSup>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r>
                              <a:rPr lang="fr-CH" b="0" i="1" smtClean="0">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e>
                    </m:d>
                  </m:oMath>
                </a14:m>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m:rPr>
                                <m:nor/>
                              </m:rPr>
                              <a:rPr lang="fr-CH" dirty="0">
                                <a:solidFill>
                                  <a:srgbClr val="0070C0"/>
                                </a:solidFill>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nor/>
                              </m:rPr>
                              <a:rPr lang="fr-CH" dirty="0">
                                <a:solidFill>
                                  <a:srgbClr val="0070C0"/>
                                </a:solidFill>
                              </a:rPr>
                              <m:t> </m:t>
                            </m:r>
                            <m:sSubSup>
                              <m:sSubSupPr>
                                <m:ctrlPr>
                                  <a:rPr lang="fr-CH" i="1">
                                    <a:solidFill>
                                      <a:srgbClr val="0070C0"/>
                                    </a:solidFill>
                                    <a:latin typeface="Cambria Math" panose="02040503050406030204" pitchFamily="18" charset="0"/>
                                  </a:rPr>
                                </m:ctrlPr>
                              </m:sSubSup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1−</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sub>
                                        <m:r>
                                          <a:rPr lang="fr-CH" b="0" i="1" smtClean="0">
                                            <a:solidFill>
                                              <a:srgbClr val="0070C0"/>
                                            </a:solidFill>
                                            <a:latin typeface="Cambria Math" panose="02040503050406030204" pitchFamily="18" charset="0"/>
                                          </a:rPr>
                                          <m:t> </m:t>
                                        </m:r>
                                      </m:sub>
                                      <m:sup>
                                        <m:r>
                                          <a:rPr lang="fr-CH" i="1">
                                            <a:solidFill>
                                              <a:srgbClr val="0070C0"/>
                                            </a:solidFill>
                                            <a:latin typeface="Cambria Math" panose="02040503050406030204" pitchFamily="18" charset="0"/>
                                          </a:rPr>
                                          <m:t> </m:t>
                                        </m:r>
                                      </m:sup>
                                    </m:sSubSup>
                                  </m:e>
                                </m:d>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rPr>
                          <m:t>+</m:t>
                        </m:r>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nary>
                  </m:oMath>
                </a14:m>
                <a:endParaRPr lang="en-CH" i="1" dirty="0">
                  <a:solidFill>
                    <a:srgbClr val="0070C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7F84E9E-42E2-ADC2-12DD-D0C653A073F6}"/>
                  </a:ext>
                </a:extLst>
              </p:cNvPr>
              <p:cNvSpPr>
                <a:spLocks noGrp="1" noRot="1" noChangeAspect="1" noMove="1" noResize="1" noEditPoints="1" noAdjustHandles="1" noChangeArrowheads="1" noChangeShapeType="1" noTextEdit="1"/>
              </p:cNvSpPr>
              <p:nvPr>
                <p:ph idx="1"/>
              </p:nvPr>
            </p:nvSpPr>
            <p:spPr>
              <a:xfrm>
                <a:off x="409903" y="1925994"/>
                <a:ext cx="11461531" cy="4351338"/>
              </a:xfrm>
              <a:blipFill>
                <a:blip r:embed="rId3"/>
                <a:stretch>
                  <a:fillRect l="-997"/>
                </a:stretch>
              </a:blipFill>
            </p:spPr>
            <p:txBody>
              <a:bodyPr/>
              <a:lstStyle/>
              <a:p>
                <a:r>
                  <a:rPr lang="en-CH">
                    <a:noFill/>
                  </a:rPr>
                  <a:t> </a:t>
                </a:r>
              </a:p>
            </p:txBody>
          </p:sp>
        </mc:Fallback>
      </mc:AlternateContent>
      <p:grpSp>
        <p:nvGrpSpPr>
          <p:cNvPr id="11" name="Group 10">
            <a:extLst>
              <a:ext uri="{FF2B5EF4-FFF2-40B4-BE49-F238E27FC236}">
                <a16:creationId xmlns:a16="http://schemas.microsoft.com/office/drawing/2014/main" id="{D3FF83A0-7051-54FD-8DA5-D2BCB3737774}"/>
              </a:ext>
            </a:extLst>
          </p:cNvPr>
          <p:cNvGrpSpPr/>
          <p:nvPr/>
        </p:nvGrpSpPr>
        <p:grpSpPr>
          <a:xfrm>
            <a:off x="3909767" y="4836801"/>
            <a:ext cx="6968439" cy="1382232"/>
            <a:chOff x="3909767" y="4836801"/>
            <a:chExt cx="6968439" cy="1382232"/>
          </a:xfrm>
        </p:grpSpPr>
        <p:sp>
          <p:nvSpPr>
            <p:cNvPr id="4" name="Left Brace 3">
              <a:extLst>
                <a:ext uri="{FF2B5EF4-FFF2-40B4-BE49-F238E27FC236}">
                  <a16:creationId xmlns:a16="http://schemas.microsoft.com/office/drawing/2014/main" id="{B766B44B-62E8-9EE2-EE2D-1A21E7DE562D}"/>
                </a:ext>
              </a:extLst>
            </p:cNvPr>
            <p:cNvSpPr/>
            <p:nvPr/>
          </p:nvSpPr>
          <p:spPr>
            <a:xfrm rot="16200000">
              <a:off x="4971312" y="3775256"/>
              <a:ext cx="246993" cy="23700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 name="Left Brace 4">
              <a:extLst>
                <a:ext uri="{FF2B5EF4-FFF2-40B4-BE49-F238E27FC236}">
                  <a16:creationId xmlns:a16="http://schemas.microsoft.com/office/drawing/2014/main" id="{9E8550C4-B9FB-7C4C-F194-4148ED5F6D01}"/>
                </a:ext>
              </a:extLst>
            </p:cNvPr>
            <p:cNvSpPr/>
            <p:nvPr/>
          </p:nvSpPr>
          <p:spPr>
            <a:xfrm rot="16200000">
              <a:off x="8779053" y="3046579"/>
              <a:ext cx="246994" cy="395131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6" name="TextBox 5">
              <a:extLst>
                <a:ext uri="{FF2B5EF4-FFF2-40B4-BE49-F238E27FC236}">
                  <a16:creationId xmlns:a16="http://schemas.microsoft.com/office/drawing/2014/main" id="{2C41BAA3-CF9F-29E7-E87A-84B202C573CC}"/>
                </a:ext>
              </a:extLst>
            </p:cNvPr>
            <p:cNvSpPr txBox="1"/>
            <p:nvPr/>
          </p:nvSpPr>
          <p:spPr>
            <a:xfrm>
              <a:off x="8201945" y="5210258"/>
              <a:ext cx="2121543" cy="369332"/>
            </a:xfrm>
            <a:prstGeom prst="rect">
              <a:avLst/>
            </a:prstGeom>
            <a:noFill/>
          </p:spPr>
          <p:txBody>
            <a:bodyPr wrap="none" rtlCol="0">
              <a:spAutoFit/>
            </a:bodyPr>
            <a:lstStyle/>
            <a:p>
              <a:r>
                <a:rPr lang="en-CH" dirty="0"/>
                <a:t>Regularization term</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E214482-50E2-BF50-867A-150563A04D1F}"/>
                    </a:ext>
                  </a:extLst>
                </p:cNvPr>
                <p:cNvSpPr txBox="1"/>
                <p:nvPr/>
              </p:nvSpPr>
              <p:spPr>
                <a:xfrm>
                  <a:off x="3909767" y="5201447"/>
                  <a:ext cx="2755306" cy="1017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CH" i="1" smtClean="0">
                                <a:latin typeface="Cambria Math" panose="02040503050406030204" pitchFamily="18" charset="0"/>
                              </a:rPr>
                            </m:ctrlPr>
                          </m:mP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&gt;0: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&lt;0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rPr>
                                <m:t>0</m:t>
                              </m:r>
                            </m:e>
                          </m:mr>
                          <m:mr>
                            <m:e>
                              <m:r>
                                <a:rPr lang="fr-CH" b="0" i="1" smtClean="0">
                                  <a:solidFill>
                                    <a:srgbClr val="0070C0"/>
                                  </a:solidFill>
                                  <a:latin typeface="Cambria Math" panose="02040503050406030204" pitchFamily="18" charset="0"/>
                                </a:rPr>
                                <m:t> </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&gt;</m:t>
                              </m:r>
                              <m:r>
                                <a:rPr lang="fr-CH" i="1">
                                  <a:solidFill>
                                    <a:srgbClr val="0070C0"/>
                                  </a:solidFill>
                                  <a:latin typeface="Cambria Math" panose="02040503050406030204" pitchFamily="18" charset="0"/>
                                </a:rPr>
                                <m:t>0</m:t>
                              </m:r>
                            </m:e>
                          </m:mr>
                        </m:m>
                      </m:oMath>
                    </m:oMathPara>
                  </a14:m>
                  <a:endParaRPr lang="en-CH" dirty="0"/>
                </a:p>
              </p:txBody>
            </p:sp>
          </mc:Choice>
          <mc:Fallback>
            <p:sp>
              <p:nvSpPr>
                <p:cNvPr id="7" name="TextBox 6">
                  <a:extLst>
                    <a:ext uri="{FF2B5EF4-FFF2-40B4-BE49-F238E27FC236}">
                      <a16:creationId xmlns:a16="http://schemas.microsoft.com/office/drawing/2014/main" id="{7E214482-50E2-BF50-867A-150563A04D1F}"/>
                    </a:ext>
                  </a:extLst>
                </p:cNvPr>
                <p:cNvSpPr txBox="1">
                  <a:spLocks noRot="1" noChangeAspect="1" noMove="1" noResize="1" noEditPoints="1" noAdjustHandles="1" noChangeArrowheads="1" noChangeShapeType="1" noTextEdit="1"/>
                </p:cNvSpPr>
                <p:nvPr/>
              </p:nvSpPr>
              <p:spPr>
                <a:xfrm>
                  <a:off x="3909767" y="5201447"/>
                  <a:ext cx="2755306" cy="1017586"/>
                </a:xfrm>
                <a:prstGeom prst="rect">
                  <a:avLst/>
                </a:prstGeom>
                <a:blipFill>
                  <a:blip r:embed="rId4"/>
                  <a:stretch>
                    <a:fillRect l="-2752" t="-1235" r="-1835" b="-8642"/>
                  </a:stretch>
                </a:blipFill>
              </p:spPr>
              <p:txBody>
                <a:bodyPr/>
                <a:lstStyle/>
                <a:p>
                  <a:r>
                    <a:rPr lang="en-CH">
                      <a:noFill/>
                    </a:rPr>
                    <a:t> </a:t>
                  </a:r>
                </a:p>
              </p:txBody>
            </p:sp>
          </mc:Fallback>
        </mc:AlternateContent>
        <p:cxnSp>
          <p:nvCxnSpPr>
            <p:cNvPr id="9" name="Elbow Connector 8">
              <a:extLst>
                <a:ext uri="{FF2B5EF4-FFF2-40B4-BE49-F238E27FC236}">
                  <a16:creationId xmlns:a16="http://schemas.microsoft.com/office/drawing/2014/main" id="{AB1C9A6B-59D8-C176-3D98-9D1F535F2CE0}"/>
                </a:ext>
              </a:extLst>
            </p:cNvPr>
            <p:cNvCxnSpPr>
              <a:cxnSpLocks/>
            </p:cNvCxnSpPr>
            <p:nvPr/>
          </p:nvCxnSpPr>
          <p:spPr>
            <a:xfrm rot="5400000">
              <a:off x="7906451" y="4401273"/>
              <a:ext cx="130650" cy="248728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8" name="Picture 7">
            <a:extLst>
              <a:ext uri="{FF2B5EF4-FFF2-40B4-BE49-F238E27FC236}">
                <a16:creationId xmlns:a16="http://schemas.microsoft.com/office/drawing/2014/main" id="{2DD22E3E-4293-0078-2B4E-93C3C1C30C2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10" name="Footer Placeholder 1">
            <a:extLst>
              <a:ext uri="{FF2B5EF4-FFF2-40B4-BE49-F238E27FC236}">
                <a16:creationId xmlns:a16="http://schemas.microsoft.com/office/drawing/2014/main" id="{D59EAA3A-489D-6ABF-A12A-A09775D5C69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93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BD7CC7-63C5-E4E4-BDB3-7CF0FF2C6A6C}"/>
              </a:ext>
            </a:extLst>
          </p:cNvPr>
          <p:cNvSpPr>
            <a:spLocks noGrp="1"/>
          </p:cNvSpPr>
          <p:nvPr>
            <p:ph type="title"/>
          </p:nvPr>
        </p:nvSpPr>
        <p:spPr/>
        <p:txBody>
          <a:bodyPr/>
          <a:lstStyle/>
          <a:p>
            <a:r>
              <a:rPr lang="en-CH" dirty="0"/>
              <a:t>XGBoost</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DD1E713B-923E-63C6-36B8-F88701E3B74D}"/>
                  </a:ext>
                </a:extLst>
              </p:cNvPr>
              <p:cNvSpPr>
                <a:spLocks noGrp="1"/>
              </p:cNvSpPr>
              <p:nvPr>
                <p:ph idx="1"/>
              </p:nvPr>
            </p:nvSpPr>
            <p:spPr/>
            <p:txBody>
              <a:bodyPr/>
              <a:lstStyle/>
              <a:p>
                <a:r>
                  <a:rPr lang="en-CH" dirty="0"/>
                  <a:t>Initialize </a:t>
                </a:r>
                <a14:m>
                  <m:oMath xmlns:m="http://schemas.openxmlformats.org/officeDocument/2006/math">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0</m:t>
                        </m:r>
                      </m:sup>
                    </m:sSubSup>
                  </m:oMath>
                </a14:m>
                <a:endParaRPr lang="en-CH" dirty="0"/>
              </a:p>
              <a:p>
                <a14:m>
                  <m:oMath xmlns:m="http://schemas.openxmlformats.org/officeDocument/2006/math">
                    <m:r>
                      <m:rPr>
                        <m:nor/>
                      </m:rPr>
                      <a:rPr lang="fr-CH" b="0" i="0" smtClean="0">
                        <a:latin typeface="Cambria Math" panose="02040503050406030204" pitchFamily="18" charset="0"/>
                      </a:rPr>
                      <m:t>for</m:t>
                    </m:r>
                    <m:r>
                      <a:rPr lang="fr-CH" b="0" i="1" smtClean="0">
                        <a:latin typeface="Cambria Math" panose="02040503050406030204" pitchFamily="18" charset="0"/>
                      </a:rPr>
                      <m:t> </m:t>
                    </m:r>
                    <m:r>
                      <a:rPr lang="fr-CH" b="0" i="1" smtClean="0">
                        <a:latin typeface="Cambria Math" panose="02040503050406030204" pitchFamily="18" charset="0"/>
                      </a:rPr>
                      <m:t>𝑡</m:t>
                    </m:r>
                    <m:r>
                      <a:rPr lang="fr-CH" b="0" i="1" smtClean="0">
                        <a:latin typeface="Cambria Math" panose="02040503050406030204" pitchFamily="18" charset="0"/>
                      </a:rPr>
                      <m:t>=1..</m:t>
                    </m:r>
                    <m:r>
                      <a:rPr lang="fr-CH" b="0" i="1" smtClean="0">
                        <a:latin typeface="Cambria Math" panose="02040503050406030204" pitchFamily="18" charset="0"/>
                      </a:rPr>
                      <m:t>𝐾</m:t>
                    </m:r>
                  </m:oMath>
                </a14:m>
                <a:endParaRPr lang="en-CH" dirty="0"/>
              </a:p>
              <a:p>
                <a:pPr lvl="1"/>
                <a:r>
                  <a:rPr lang="en-GB" dirty="0"/>
                  <a:t>S</a:t>
                </a:r>
                <a:r>
                  <a:rPr lang="en-CH" dirty="0"/>
                  <a:t>ample columns of </a:t>
                </a:r>
                <a14:m>
                  <m:oMath xmlns:m="http://schemas.openxmlformats.org/officeDocument/2006/math">
                    <m:r>
                      <a:rPr lang="fr-CH" b="1" i="1">
                        <a:solidFill>
                          <a:srgbClr val="0070C0"/>
                        </a:solidFill>
                        <a:latin typeface="Cambria Math" panose="02040503050406030204" pitchFamily="18" charset="0"/>
                      </a:rPr>
                      <m:t>𝑿</m:t>
                    </m:r>
                  </m:oMath>
                </a14:m>
                <a:r>
                  <a:rPr lang="en-CH" dirty="0"/>
                  <a:t> and/or rows of </a:t>
                </a:r>
                <a14:m>
                  <m:oMath xmlns:m="http://schemas.openxmlformats.org/officeDocument/2006/math">
                    <m:r>
                      <a:rPr lang="fr-CH" b="1" i="1" smtClean="0">
                        <a:solidFill>
                          <a:srgbClr val="0070C0"/>
                        </a:solidFill>
                        <a:latin typeface="Cambria Math" panose="02040503050406030204" pitchFamily="18" charset="0"/>
                      </a:rPr>
                      <m:t>𝑿</m:t>
                    </m:r>
                    <m:r>
                      <a:rPr lang="fr-CH" b="0" i="0" smtClean="0">
                        <a:solidFill>
                          <a:srgbClr val="0070C0"/>
                        </a:solidFill>
                        <a:latin typeface="Cambria Math" panose="02040503050406030204" pitchFamily="18" charset="0"/>
                      </a:rPr>
                      <m:t>, </m:t>
                    </m:r>
                    <m:r>
                      <a:rPr lang="fr-CH" b="1" i="0" smtClean="0">
                        <a:solidFill>
                          <a:srgbClr val="0070C0"/>
                        </a:solidFill>
                        <a:latin typeface="Cambria Math" panose="02040503050406030204" pitchFamily="18" charset="0"/>
                      </a:rPr>
                      <m:t>𝐲</m:t>
                    </m:r>
                  </m:oMath>
                </a14:m>
                <a:endParaRPr lang="en-CH" b="1" dirty="0">
                  <a:solidFill>
                    <a:srgbClr val="0070C0"/>
                  </a:solidFill>
                </a:endParaRPr>
              </a:p>
              <a:p>
                <a:pPr lvl="1"/>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𝑡</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𝑇𝑟𝑒𝑒</m:t>
                            </m:r>
                          </m:lim>
                        </m:limLow>
                      </m:fName>
                      <m:e>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func>
                  </m:oMath>
                </a14:m>
                <a:r>
                  <a:rPr lang="en-CH" dirty="0"/>
                  <a:t> </a:t>
                </a:r>
                <a:br>
                  <a:rPr lang="en-CH" dirty="0"/>
                </a:br>
                <a:br>
                  <a:rPr lang="en-CH" dirty="0"/>
                </a:br>
                <a14:m>
                  <m:oMath xmlns:m="http://schemas.openxmlformats.org/officeDocument/2006/math">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sup>
                    </m:sSubSup>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b="0" i="1" smtClean="0">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𝜂</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𝑡</m:t>
                        </m:r>
                      </m:sub>
                    </m:sSub>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oMath>
                </a14:m>
                <a:r>
                  <a:rPr lang="fr-CH" dirty="0"/>
                  <a:t>, </a:t>
                </a:r>
                <a:r>
                  <a:rPr lang="fr-CH" dirty="0" err="1"/>
                  <a:t>shrinkage</a:t>
                </a:r>
                <a:r>
                  <a:rPr lang="fr-CH" dirty="0"/>
                  <a:t> </a:t>
                </a:r>
                <a:r>
                  <a:rPr lang="fr-CH" dirty="0" err="1"/>
                  <a:t>parameter</a:t>
                </a:r>
                <a:r>
                  <a:rPr lang="fr-CH" dirty="0"/>
                  <a:t> </a:t>
                </a:r>
                <a:r>
                  <a:rPr lang="fr-CH" dirty="0" err="1"/>
                  <a:t>eta</a:t>
                </a:r>
                <a:r>
                  <a:rPr lang="fr-CH" dirty="0"/>
                  <a:t>: </a:t>
                </a:r>
                <a14:m>
                  <m:oMath xmlns:m="http://schemas.openxmlformats.org/officeDocument/2006/math">
                    <m:r>
                      <a:rPr lang="fr-CH" b="0" i="0" smtClean="0">
                        <a:solidFill>
                          <a:srgbClr val="0070C0"/>
                        </a:solidFill>
                        <a:latin typeface="Cambria Math" panose="02040503050406030204" pitchFamily="18" charset="0"/>
                        <a:ea typeface="Cambria Math" panose="02040503050406030204" pitchFamily="18" charset="0"/>
                      </a:rPr>
                      <m:t>0</m:t>
                    </m:r>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𝜂</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1</m:t>
                    </m:r>
                  </m:oMath>
                </a14:m>
                <a:br>
                  <a:rPr lang="fr-CH" dirty="0"/>
                </a:br>
                <a:endParaRPr lang="en-CH" dirty="0"/>
              </a:p>
              <a:p>
                <a:r>
                  <a:rPr lang="en-CH" dirty="0"/>
                  <a:t>Output   </a:t>
                </a:r>
                <a14:m>
                  <m:oMath xmlns:m="http://schemas.openxmlformats.org/officeDocument/2006/math">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𝐾</m:t>
                        </m:r>
                      </m:sup>
                    </m:sSubSup>
                  </m:oMath>
                </a14:m>
                <a:endParaRPr lang="en-CH" dirty="0"/>
              </a:p>
            </p:txBody>
          </p:sp>
        </mc:Choice>
        <mc:Fallback>
          <p:sp>
            <p:nvSpPr>
              <p:cNvPr id="5" name="Content Placeholder 4">
                <a:extLst>
                  <a:ext uri="{FF2B5EF4-FFF2-40B4-BE49-F238E27FC236}">
                    <a16:creationId xmlns:a16="http://schemas.microsoft.com/office/drawing/2014/main" id="{DD1E713B-923E-63C6-36B8-F88701E3B74D}"/>
                  </a:ext>
                </a:extLst>
              </p:cNvPr>
              <p:cNvSpPr>
                <a:spLocks noGrp="1" noRot="1" noChangeAspect="1" noMove="1" noResize="1" noEditPoints="1" noAdjustHandles="1" noChangeArrowheads="1" noChangeShapeType="1" noTextEdit="1"/>
              </p:cNvSpPr>
              <p:nvPr>
                <p:ph idx="1"/>
              </p:nvPr>
            </p:nvSpPr>
            <p:spPr>
              <a:blipFill>
                <a:blip r:embed="rId2"/>
                <a:stretch>
                  <a:fillRect l="-1086" t="-2035"/>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2375E141-1C2A-8717-81B5-232A10FE53EF}"/>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E4ED657B-FFEF-7BA7-D93E-D783CD81090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19145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DC1A3-C3F7-39F8-155B-C9C1332803DD}"/>
              </a:ext>
            </a:extLst>
          </p:cNvPr>
          <p:cNvSpPr>
            <a:spLocks noGrp="1"/>
          </p:cNvSpPr>
          <p:nvPr>
            <p:ph type="title"/>
          </p:nvPr>
        </p:nvSpPr>
        <p:spPr>
          <a:xfrm>
            <a:off x="691443" y="105478"/>
            <a:ext cx="10515600" cy="1325563"/>
          </a:xfrm>
        </p:spPr>
        <p:txBody>
          <a:bodyPr/>
          <a:lstStyle/>
          <a:p>
            <a:r>
              <a:rPr lang="en-CH" dirty="0"/>
              <a:t>XGBoost</a:t>
            </a:r>
          </a:p>
        </p:txBody>
      </p:sp>
      <p:pic>
        <p:nvPicPr>
          <p:cNvPr id="3" name="Picture 2">
            <a:extLst>
              <a:ext uri="{FF2B5EF4-FFF2-40B4-BE49-F238E27FC236}">
                <a16:creationId xmlns:a16="http://schemas.microsoft.com/office/drawing/2014/main" id="{DBE606AC-0FBC-5D2D-0776-5A38BC735332}"/>
              </a:ext>
            </a:extLst>
          </p:cNvPr>
          <p:cNvPicPr>
            <a:picLocks noChangeAspect="1"/>
          </p:cNvPicPr>
          <p:nvPr/>
        </p:nvPicPr>
        <p:blipFill>
          <a:blip r:embed="rId2"/>
          <a:stretch>
            <a:fillRect/>
          </a:stretch>
        </p:blipFill>
        <p:spPr>
          <a:xfrm>
            <a:off x="357715" y="1446735"/>
            <a:ext cx="3500967" cy="2584310"/>
          </a:xfrm>
          <a:prstGeom prst="rect">
            <a:avLst/>
          </a:prstGeom>
        </p:spPr>
      </p:pic>
      <p:pic>
        <p:nvPicPr>
          <p:cNvPr id="4" name="Picture 3">
            <a:extLst>
              <a:ext uri="{FF2B5EF4-FFF2-40B4-BE49-F238E27FC236}">
                <a16:creationId xmlns:a16="http://schemas.microsoft.com/office/drawing/2014/main" id="{DD49DFFF-8CF2-8ACA-0930-1A71D4344DC1}"/>
              </a:ext>
            </a:extLst>
          </p:cNvPr>
          <p:cNvPicPr>
            <a:picLocks noChangeAspect="1"/>
          </p:cNvPicPr>
          <p:nvPr/>
        </p:nvPicPr>
        <p:blipFill>
          <a:blip r:embed="rId3"/>
          <a:stretch>
            <a:fillRect/>
          </a:stretch>
        </p:blipFill>
        <p:spPr>
          <a:xfrm>
            <a:off x="4435121" y="1446735"/>
            <a:ext cx="3500967" cy="2584310"/>
          </a:xfrm>
          <a:prstGeom prst="rect">
            <a:avLst/>
          </a:prstGeom>
        </p:spPr>
      </p:pic>
      <p:pic>
        <p:nvPicPr>
          <p:cNvPr id="5" name="Picture 4">
            <a:extLst>
              <a:ext uri="{FF2B5EF4-FFF2-40B4-BE49-F238E27FC236}">
                <a16:creationId xmlns:a16="http://schemas.microsoft.com/office/drawing/2014/main" id="{C1D90CF5-23AC-8A21-1CC4-EAAF63B4C964}"/>
              </a:ext>
            </a:extLst>
          </p:cNvPr>
          <p:cNvPicPr>
            <a:picLocks noChangeAspect="1"/>
          </p:cNvPicPr>
          <p:nvPr/>
        </p:nvPicPr>
        <p:blipFill>
          <a:blip r:embed="rId4"/>
          <a:stretch>
            <a:fillRect/>
          </a:stretch>
        </p:blipFill>
        <p:spPr>
          <a:xfrm>
            <a:off x="8566830" y="1446735"/>
            <a:ext cx="3500967" cy="2584310"/>
          </a:xfrm>
          <a:prstGeom prst="rect">
            <a:avLst/>
          </a:prstGeom>
        </p:spPr>
      </p:pic>
      <p:pic>
        <p:nvPicPr>
          <p:cNvPr id="6" name="Picture 5">
            <a:extLst>
              <a:ext uri="{FF2B5EF4-FFF2-40B4-BE49-F238E27FC236}">
                <a16:creationId xmlns:a16="http://schemas.microsoft.com/office/drawing/2014/main" id="{0E20BBEC-90B9-83EC-2E25-EF3E823442AD}"/>
              </a:ext>
            </a:extLst>
          </p:cNvPr>
          <p:cNvPicPr>
            <a:picLocks noChangeAspect="1"/>
          </p:cNvPicPr>
          <p:nvPr/>
        </p:nvPicPr>
        <p:blipFill>
          <a:blip r:embed="rId5"/>
          <a:stretch>
            <a:fillRect/>
          </a:stretch>
        </p:blipFill>
        <p:spPr>
          <a:xfrm>
            <a:off x="357715" y="4131796"/>
            <a:ext cx="3500967" cy="2584310"/>
          </a:xfrm>
          <a:prstGeom prst="rect">
            <a:avLst/>
          </a:prstGeom>
        </p:spPr>
      </p:pic>
      <p:pic>
        <p:nvPicPr>
          <p:cNvPr id="7" name="Picture 6">
            <a:extLst>
              <a:ext uri="{FF2B5EF4-FFF2-40B4-BE49-F238E27FC236}">
                <a16:creationId xmlns:a16="http://schemas.microsoft.com/office/drawing/2014/main" id="{2323FD44-D8B1-833A-E89F-FC4E0F545572}"/>
              </a:ext>
            </a:extLst>
          </p:cNvPr>
          <p:cNvPicPr>
            <a:picLocks noChangeAspect="1"/>
          </p:cNvPicPr>
          <p:nvPr/>
        </p:nvPicPr>
        <p:blipFill>
          <a:blip r:embed="rId6"/>
          <a:stretch>
            <a:fillRect/>
          </a:stretch>
        </p:blipFill>
        <p:spPr>
          <a:xfrm>
            <a:off x="4445631" y="4131796"/>
            <a:ext cx="3500967" cy="2584310"/>
          </a:xfrm>
          <a:prstGeom prst="rect">
            <a:avLst/>
          </a:prstGeom>
        </p:spPr>
      </p:pic>
      <p:pic>
        <p:nvPicPr>
          <p:cNvPr id="10" name="Picture 9">
            <a:extLst>
              <a:ext uri="{FF2B5EF4-FFF2-40B4-BE49-F238E27FC236}">
                <a16:creationId xmlns:a16="http://schemas.microsoft.com/office/drawing/2014/main" id="{1D2A6375-056F-DF31-8EB3-C23743CB71DF}"/>
              </a:ext>
            </a:extLst>
          </p:cNvPr>
          <p:cNvPicPr>
            <a:picLocks noChangeAspect="1"/>
          </p:cNvPicPr>
          <p:nvPr/>
        </p:nvPicPr>
        <p:blipFill>
          <a:blip r:embed="rId7"/>
          <a:stretch>
            <a:fillRect/>
          </a:stretch>
        </p:blipFill>
        <p:spPr>
          <a:xfrm>
            <a:off x="8566829" y="4131796"/>
            <a:ext cx="3500967" cy="2584310"/>
          </a:xfrm>
          <a:prstGeom prst="rect">
            <a:avLst/>
          </a:prstGeom>
        </p:spPr>
      </p:pic>
    </p:spTree>
    <p:extLst>
      <p:ext uri="{BB962C8B-B14F-4D97-AF65-F5344CB8AC3E}">
        <p14:creationId xmlns:p14="http://schemas.microsoft.com/office/powerpoint/2010/main" val="204756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DBCD-2082-EBBC-4E5F-D83559438632}"/>
              </a:ext>
            </a:extLst>
          </p:cNvPr>
          <p:cNvSpPr>
            <a:spLocks noGrp="1"/>
          </p:cNvSpPr>
          <p:nvPr>
            <p:ph type="title"/>
          </p:nvPr>
        </p:nvSpPr>
        <p:spPr/>
        <p:txBody>
          <a:bodyPr/>
          <a:lstStyle/>
          <a:p>
            <a:r>
              <a:rPr lang="en-CH" dirty="0"/>
              <a:t>Outline</a:t>
            </a:r>
          </a:p>
        </p:txBody>
      </p:sp>
      <p:sp>
        <p:nvSpPr>
          <p:cNvPr id="3" name="Content Placeholder 2">
            <a:extLst>
              <a:ext uri="{FF2B5EF4-FFF2-40B4-BE49-F238E27FC236}">
                <a16:creationId xmlns:a16="http://schemas.microsoft.com/office/drawing/2014/main" id="{86DD9F19-F281-4EEF-C10E-60828CD306E4}"/>
              </a:ext>
            </a:extLst>
          </p:cNvPr>
          <p:cNvSpPr>
            <a:spLocks noGrp="1"/>
          </p:cNvSpPr>
          <p:nvPr>
            <p:ph idx="1"/>
          </p:nvPr>
        </p:nvSpPr>
        <p:spPr>
          <a:xfrm>
            <a:off x="838200" y="1925994"/>
            <a:ext cx="10515600" cy="4351338"/>
          </a:xfrm>
        </p:spPr>
        <p:txBody>
          <a:bodyPr>
            <a:normAutofit fontScale="92500"/>
          </a:bodyPr>
          <a:lstStyle/>
          <a:p>
            <a:r>
              <a:rPr lang="en-CH" sz="3600" dirty="0">
                <a:solidFill>
                  <a:srgbClr val="0070C0"/>
                </a:solidFill>
              </a:rPr>
              <a:t>Intermediate machine learning (ML)</a:t>
            </a:r>
          </a:p>
          <a:p>
            <a:r>
              <a:rPr lang="en-CH" sz="3600" dirty="0">
                <a:solidFill>
                  <a:srgbClr val="0070C0"/>
                </a:solidFill>
              </a:rPr>
              <a:t>Trees</a:t>
            </a:r>
          </a:p>
          <a:p>
            <a:r>
              <a:rPr lang="en-CH" sz="3600" dirty="0">
                <a:solidFill>
                  <a:srgbClr val="0070C0"/>
                </a:solidFill>
              </a:rPr>
              <a:t>Bagging and boosting</a:t>
            </a:r>
          </a:p>
          <a:p>
            <a:r>
              <a:rPr lang="en-CH" sz="3600" dirty="0">
                <a:solidFill>
                  <a:srgbClr val="0070C0"/>
                </a:solidFill>
              </a:rPr>
              <a:t>Classification and regression with XGBoost</a:t>
            </a:r>
          </a:p>
          <a:p>
            <a:r>
              <a:rPr lang="en-CH" sz="3600" dirty="0">
                <a:solidFill>
                  <a:srgbClr val="0070C0"/>
                </a:solidFill>
              </a:rPr>
              <a:t>Hyperparameter optimization with Hyperopt</a:t>
            </a:r>
          </a:p>
          <a:p>
            <a:r>
              <a:rPr lang="en-CH" sz="3600" dirty="0">
                <a:solidFill>
                  <a:srgbClr val="0070C0"/>
                </a:solidFill>
              </a:rPr>
              <a:t>Nested cross-validation</a:t>
            </a:r>
          </a:p>
          <a:p>
            <a:r>
              <a:rPr lang="en-CH" sz="3600" dirty="0">
                <a:solidFill>
                  <a:srgbClr val="0070C0"/>
                </a:solidFill>
              </a:rPr>
              <a:t>Interpretable machine learning with LIME and SHAP</a:t>
            </a:r>
          </a:p>
        </p:txBody>
      </p:sp>
      <p:pic>
        <p:nvPicPr>
          <p:cNvPr id="4" name="Picture 3">
            <a:extLst>
              <a:ext uri="{FF2B5EF4-FFF2-40B4-BE49-F238E27FC236}">
                <a16:creationId xmlns:a16="http://schemas.microsoft.com/office/drawing/2014/main" id="{BE679A36-6B0A-5F0F-1E95-59D1DDCD583D}"/>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81EF26E-860D-88E7-FF18-1576E9D2B4F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717053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a:xfrm>
            <a:off x="838200" y="155805"/>
            <a:ext cx="10515600" cy="1325563"/>
          </a:xfrm>
        </p:spPr>
        <p:txBody>
          <a:bodyPr/>
          <a:lstStyle/>
          <a:p>
            <a:r>
              <a:rPr lang="en-CH" dirty="0"/>
              <a:t>XGBoost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838200" y="1388533"/>
                <a:ext cx="10515600" cy="4788430"/>
              </a:xfrm>
            </p:spPr>
            <p:txBody>
              <a:bodyPr>
                <a:normAutofit fontScale="77500" lnSpcReduction="20000"/>
              </a:bodyPr>
              <a:lstStyle/>
              <a:p>
                <a:r>
                  <a:rPr lang="fr-CH" dirty="0">
                    <a:solidFill>
                      <a:srgbClr val="0070C0"/>
                    </a:solidFill>
                    <a:latin typeface="Cambria Math" panose="02040503050406030204" pitchFamily="18" charset="0"/>
                    <a:ea typeface="Cambria Math" panose="02040503050406030204" pitchFamily="18" charset="0"/>
                  </a:rPr>
                  <a:t>How </a:t>
                </a:r>
                <a:r>
                  <a:rPr lang="fr-CH" dirty="0" err="1">
                    <a:solidFill>
                      <a:srgbClr val="0070C0"/>
                    </a:solidFill>
                    <a:latin typeface="Cambria Math" panose="02040503050406030204" pitchFamily="18" charset="0"/>
                    <a:ea typeface="Cambria Math" panose="02040503050406030204" pitchFamily="18" charset="0"/>
                  </a:rPr>
                  <a:t>does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XGBoost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find</a:t>
                </a:r>
                <a:r>
                  <a:rPr lang="fr-CH" dirty="0">
                    <a:solidFill>
                      <a:srgbClr val="0070C0"/>
                    </a:solidFill>
                    <a:latin typeface="Cambria Math" panose="02040503050406030204" pitchFamily="18" charset="0"/>
                    <a:ea typeface="Cambria Math" panose="02040503050406030204" pitchFamily="18" charset="0"/>
                  </a:rPr>
                  <a:t> the optimal </a:t>
                </a:r>
                <a:r>
                  <a:rPr lang="fr-CH" dirty="0" err="1">
                    <a:solidFill>
                      <a:srgbClr val="0070C0"/>
                    </a:solidFill>
                    <a:latin typeface="Cambria Math" panose="02040503050406030204" pitchFamily="18" charset="0"/>
                    <a:ea typeface="Cambria Math" panose="02040503050406030204" pitchFamily="18" charset="0"/>
                  </a:rPr>
                  <a:t>tree</a:t>
                </a:r>
                <a:r>
                  <a:rPr lang="fr-CH" dirty="0">
                    <a:solidFill>
                      <a:srgbClr val="0070C0"/>
                    </a:solidFill>
                    <a:latin typeface="Cambria Math" panose="02040503050406030204" pitchFamily="18" charset="0"/>
                    <a:ea typeface="Cambria Math" panose="02040503050406030204" pitchFamily="18" charset="0"/>
                  </a:rPr>
                  <a:t>?</a:t>
                </a:r>
              </a:p>
              <a:p>
                <a:r>
                  <a:rPr lang="fr-CH" dirty="0" err="1">
                    <a:solidFill>
                      <a:srgbClr val="0070C0"/>
                    </a:solidFill>
                    <a:latin typeface="Cambria Math" panose="02040503050406030204" pitchFamily="18" charset="0"/>
                    <a:ea typeface="Cambria Math" panose="02040503050406030204" pitchFamily="18" charset="0"/>
                  </a:rPr>
                  <a:t>Let’s</a:t>
                </a:r>
                <a:r>
                  <a:rPr lang="fr-CH" dirty="0">
                    <a:solidFill>
                      <a:srgbClr val="0070C0"/>
                    </a:solidFill>
                    <a:latin typeface="Cambria Math" panose="02040503050406030204" pitchFamily="18" charset="0"/>
                    <a:ea typeface="Cambria Math" panose="02040503050406030204" pitchFamily="18" charset="0"/>
                  </a:rPr>
                  <a:t> assume the </a:t>
                </a:r>
                <a:r>
                  <a:rPr lang="fr-CH" dirty="0" err="1">
                    <a:solidFill>
                      <a:srgbClr val="0070C0"/>
                    </a:solidFill>
                    <a:latin typeface="Cambria Math" panose="02040503050406030204" pitchFamily="18" charset="0"/>
                    <a:ea typeface="Cambria Math" panose="02040503050406030204" pitchFamily="18" charset="0"/>
                  </a:rPr>
                  <a:t>tree</a:t>
                </a:r>
                <a:r>
                  <a:rPr lang="fr-CH" i="1"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Sub>
                  </m:oMath>
                </a14:m>
                <a:r>
                  <a:rPr lang="fr-CH" i="1"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known</a:t>
                </a:r>
                <a:r>
                  <a:rPr lang="fr-CH" dirty="0">
                    <a:solidFill>
                      <a:srgbClr val="0070C0"/>
                    </a:solidFill>
                    <a:latin typeface="Cambria Math" panose="02040503050406030204" pitchFamily="18" charset="0"/>
                    <a:ea typeface="Cambria Math" panose="02040503050406030204" pitchFamily="18" charset="0"/>
                  </a:rPr>
                  <a:t> appart </a:t>
                </a:r>
                <a:r>
                  <a:rPr lang="fr-CH" dirty="0" err="1">
                    <a:solidFill>
                      <a:srgbClr val="0070C0"/>
                    </a:solidFill>
                    <a:latin typeface="Cambria Math" panose="02040503050406030204" pitchFamily="18" charset="0"/>
                    <a:ea typeface="Cambria Math" panose="02040503050406030204" pitchFamily="18" charset="0"/>
                  </a:rPr>
                  <a:t>from</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𝒗</m:t>
                    </m:r>
                  </m:oMath>
                </a14:m>
                <a:endParaRPr lang="fr-CH" b="1"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Define</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e>
                        <m:r>
                          <a:rPr lang="fr-CH" b="0" i="1" smtClean="0">
                            <a:solidFill>
                              <a:srgbClr val="0070C0"/>
                            </a:solidFill>
                            <a:latin typeface="Cambria Math" panose="02040503050406030204" pitchFamily="18" charset="0"/>
                            <a:ea typeface="Cambria Math" panose="02040503050406030204" pitchFamily="18" charset="0"/>
                          </a:rPr>
                          <m:t>𝑙𝑒𝑎𝑓</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𝒙</m:t>
                                </m:r>
                              </m:e>
                              <m:sub>
                                <m:r>
                                  <a:rPr lang="fr-CH" b="0" i="1" smtClean="0">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r>
                  <a:rPr lang="fr-CH" dirty="0">
                    <a:solidFill>
                      <a:srgbClr val="0070C0"/>
                    </a:solidFill>
                    <a:latin typeface="Cambria Math" panose="02040503050406030204" pitchFamily="18" charset="0"/>
                    <a:ea typeface="Cambria Math" panose="02040503050406030204" pitchFamily="18" charset="0"/>
                  </a:rPr>
                  <a:t>, i.e. all points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from</a:t>
                </a:r>
                <a:r>
                  <a:rPr lang="fr-CH" dirty="0">
                    <a:solidFill>
                      <a:srgbClr val="0070C0"/>
                    </a:solidFill>
                    <a:latin typeface="Cambria Math" panose="02040503050406030204" pitchFamily="18" charset="0"/>
                    <a:ea typeface="Cambria Math" panose="02040503050406030204" pitchFamily="18" charset="0"/>
                  </a:rPr>
                  <a:t> the training set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belong</a:t>
                </a:r>
                <a:r>
                  <a:rPr lang="fr-CH" dirty="0">
                    <a:solidFill>
                      <a:srgbClr val="0070C0"/>
                    </a:solidFill>
                    <a:latin typeface="Cambria Math" panose="02040503050406030204" pitchFamily="18" charset="0"/>
                    <a:ea typeface="Cambria Math" panose="02040503050406030204" pitchFamily="18" charset="0"/>
                  </a:rPr>
                  <a:t> to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𝑗</m:t>
                    </m:r>
                  </m:oMath>
                </a14:m>
                <a:endParaRPr lang="fr-CH" dirty="0">
                  <a:solidFill>
                    <a:srgbClr val="0070C0"/>
                  </a:solidFill>
                  <a:latin typeface="Cambria Math" panose="02040503050406030204" pitchFamily="18" charset="0"/>
                  <a:ea typeface="Cambria Math" panose="02040503050406030204" pitchFamily="18" charset="0"/>
                </a:endParaRPr>
              </a:p>
              <a:p>
                <a:r>
                  <a:rPr lang="fr-CH" dirty="0">
                    <a:solidFill>
                      <a:srgbClr val="0070C0"/>
                    </a:solidFill>
                    <a:latin typeface="Cambria Math" panose="02040503050406030204" pitchFamily="18" charset="0"/>
                    <a:ea typeface="Cambria Math" panose="02040503050406030204" pitchFamily="18" charset="0"/>
                  </a:rPr>
                  <a:t>Then the optimal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are:</a:t>
                </a:r>
                <a:br>
                  <a:rPr lang="fr-CH" dirty="0">
                    <a:solidFill>
                      <a:srgbClr val="0070C0"/>
                    </a:solidFill>
                    <a:latin typeface="Cambria Math" panose="02040503050406030204" pitchFamily="18" charset="0"/>
                    <a:ea typeface="Cambria Math" panose="02040503050406030204" pitchFamily="18" charset="0"/>
                  </a:rPr>
                </a:br>
                <a:endParaRPr lang="fr-CH" dirty="0">
                  <a:solidFill>
                    <a:srgbClr val="0070C0"/>
                  </a:solidFill>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fr-CH" sz="260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𝑣</m:t>
                        </m:r>
                      </m:e>
                      <m:sub>
                        <m:r>
                          <a:rPr lang="fr-CH" sz="2600" b="0" i="1" smtClean="0">
                            <a:solidFill>
                              <a:srgbClr val="0070C0"/>
                            </a:solidFill>
                            <a:latin typeface="Cambria Math" panose="02040503050406030204" pitchFamily="18" charset="0"/>
                            <a:ea typeface="Cambria Math" panose="02040503050406030204" pitchFamily="18" charset="0"/>
                          </a:rPr>
                          <m:t>𝑗</m:t>
                        </m:r>
                      </m:sub>
                    </m:sSub>
                    <m:r>
                      <a:rPr lang="fr-CH" sz="2600" b="0" i="1" smtClean="0">
                        <a:solidFill>
                          <a:srgbClr val="0070C0"/>
                        </a:solidFill>
                        <a:latin typeface="Cambria Math" panose="02040503050406030204" pitchFamily="18" charset="0"/>
                        <a:ea typeface="Cambria Math" panose="02040503050406030204" pitchFamily="18" charset="0"/>
                      </a:rPr>
                      <m:t>=−</m:t>
                    </m:r>
                    <m:f>
                      <m:fPr>
                        <m:ctrlPr>
                          <a:rPr lang="fr-CH" sz="2600"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sz="2600" b="0" i="1" smtClean="0">
                                <a:solidFill>
                                  <a:srgbClr val="0070C0"/>
                                </a:solidFill>
                                <a:latin typeface="Cambria Math" panose="02040503050406030204" pitchFamily="18" charset="0"/>
                                <a:ea typeface="Cambria Math" panose="02040503050406030204" pitchFamily="18" charset="0"/>
                              </a:rPr>
                            </m:ctrlPr>
                          </m:naryPr>
                          <m:sub>
                            <m:r>
                              <m:rPr>
                                <m:brk m:alnAt="9"/>
                              </m:rPr>
                              <a:rPr lang="fr-CH" sz="2600" b="0" i="1" smtClean="0">
                                <a:solidFill>
                                  <a:srgbClr val="0070C0"/>
                                </a:solidFill>
                                <a:latin typeface="Cambria Math" panose="02040503050406030204" pitchFamily="18" charset="0"/>
                                <a:ea typeface="Cambria Math" panose="02040503050406030204" pitchFamily="18" charset="0"/>
                              </a:rPr>
                              <m:t>𝑖</m:t>
                            </m:r>
                            <m:r>
                              <a:rPr lang="fr-CH" sz="2600" b="0" i="1" smtClean="0">
                                <a:solidFill>
                                  <a:srgbClr val="0070C0"/>
                                </a:solidFill>
                                <a:latin typeface="Cambria Math" panose="02040503050406030204" pitchFamily="18" charset="0"/>
                                <a:ea typeface="Cambria Math" panose="02040503050406030204" pitchFamily="18" charset="0"/>
                              </a:rPr>
                              <m:t>∈</m:t>
                            </m:r>
                            <m:sSub>
                              <m:sSubPr>
                                <m:ctrlPr>
                                  <a:rPr lang="fr-CH" sz="2600" b="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𝐼</m:t>
                                </m:r>
                              </m:e>
                              <m:sub>
                                <m:r>
                                  <a:rPr lang="fr-CH" sz="2600" b="0" i="1" smtClean="0">
                                    <a:solidFill>
                                      <a:srgbClr val="0070C0"/>
                                    </a:solidFill>
                                    <a:latin typeface="Cambria Math" panose="02040503050406030204" pitchFamily="18" charset="0"/>
                                    <a:ea typeface="Cambria Math" panose="02040503050406030204" pitchFamily="18" charset="0"/>
                                  </a:rPr>
                                  <m:t>𝑗</m:t>
                                </m:r>
                              </m:sub>
                            </m:sSub>
                          </m:sub>
                          <m:sup/>
                          <m:e>
                            <m:sSub>
                              <m:sSubPr>
                                <m:ctrlPr>
                                  <a:rPr lang="fr-CH" sz="2600" b="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𝑔</m:t>
                                </m:r>
                              </m:e>
                              <m:sub>
                                <m:r>
                                  <a:rPr lang="fr-CH" sz="2600" b="0" i="1" smtClean="0">
                                    <a:solidFill>
                                      <a:srgbClr val="0070C0"/>
                                    </a:solidFill>
                                    <a:latin typeface="Cambria Math" panose="02040503050406030204" pitchFamily="18" charset="0"/>
                                    <a:ea typeface="Cambria Math" panose="02040503050406030204" pitchFamily="18" charset="0"/>
                                  </a:rPr>
                                  <m:t>𝑖</m:t>
                                </m:r>
                              </m:sub>
                            </m:sSub>
                          </m:e>
                        </m:nary>
                      </m:num>
                      <m:den>
                        <m:nary>
                          <m:naryPr>
                            <m:chr m:val="∑"/>
                            <m:limLoc m:val="subSup"/>
                            <m:supHide m:val="on"/>
                            <m:ctrlPr>
                              <a:rPr lang="fr-CH" sz="2600" i="1">
                                <a:solidFill>
                                  <a:srgbClr val="0070C0"/>
                                </a:solidFill>
                                <a:latin typeface="Cambria Math" panose="02040503050406030204" pitchFamily="18" charset="0"/>
                                <a:ea typeface="Cambria Math" panose="02040503050406030204" pitchFamily="18" charset="0"/>
                              </a:rPr>
                            </m:ctrlPr>
                          </m:naryPr>
                          <m:sub>
                            <m:r>
                              <m:rPr>
                                <m:brk m:alnAt="9"/>
                              </m:rPr>
                              <a:rPr lang="fr-CH" sz="2600" i="1">
                                <a:solidFill>
                                  <a:srgbClr val="0070C0"/>
                                </a:solidFill>
                                <a:latin typeface="Cambria Math" panose="02040503050406030204" pitchFamily="18" charset="0"/>
                                <a:ea typeface="Cambria Math" panose="02040503050406030204" pitchFamily="18" charset="0"/>
                              </a:rPr>
                              <m:t>𝑖</m:t>
                            </m:r>
                            <m:r>
                              <a:rPr lang="fr-CH" sz="2600" i="1">
                                <a:solidFill>
                                  <a:srgbClr val="0070C0"/>
                                </a:solidFill>
                                <a:latin typeface="Cambria Math" panose="02040503050406030204" pitchFamily="18" charset="0"/>
                                <a:ea typeface="Cambria Math" panose="02040503050406030204" pitchFamily="18" charset="0"/>
                              </a:rPr>
                              <m:t>∈</m:t>
                            </m:r>
                            <m:sSub>
                              <m:sSubPr>
                                <m:ctrlPr>
                                  <a:rPr lang="fr-CH" sz="2600" i="1">
                                    <a:solidFill>
                                      <a:srgbClr val="0070C0"/>
                                    </a:solidFill>
                                    <a:latin typeface="Cambria Math" panose="02040503050406030204" pitchFamily="18" charset="0"/>
                                    <a:ea typeface="Cambria Math" panose="02040503050406030204" pitchFamily="18" charset="0"/>
                                  </a:rPr>
                                </m:ctrlPr>
                              </m:sSubPr>
                              <m:e>
                                <m:r>
                                  <a:rPr lang="fr-CH" sz="2600" i="1">
                                    <a:solidFill>
                                      <a:srgbClr val="0070C0"/>
                                    </a:solidFill>
                                    <a:latin typeface="Cambria Math" panose="02040503050406030204" pitchFamily="18" charset="0"/>
                                    <a:ea typeface="Cambria Math" panose="02040503050406030204" pitchFamily="18" charset="0"/>
                                  </a:rPr>
                                  <m:t>𝐼</m:t>
                                </m:r>
                              </m:e>
                              <m:sub>
                                <m:r>
                                  <a:rPr lang="fr-CH" sz="2600" i="1">
                                    <a:solidFill>
                                      <a:srgbClr val="0070C0"/>
                                    </a:solidFill>
                                    <a:latin typeface="Cambria Math" panose="02040503050406030204" pitchFamily="18" charset="0"/>
                                    <a:ea typeface="Cambria Math" panose="02040503050406030204" pitchFamily="18" charset="0"/>
                                  </a:rPr>
                                  <m:t>𝑗</m:t>
                                </m:r>
                              </m:sub>
                            </m:sSub>
                          </m:sub>
                          <m:sup/>
                          <m:e>
                            <m:sSub>
                              <m:sSubPr>
                                <m:ctrlPr>
                                  <a:rPr lang="fr-CH" sz="2600" i="1">
                                    <a:solidFill>
                                      <a:srgbClr val="0070C0"/>
                                    </a:solidFill>
                                    <a:latin typeface="Cambria Math" panose="02040503050406030204" pitchFamily="18" charset="0"/>
                                    <a:ea typeface="Cambria Math" panose="02040503050406030204" pitchFamily="18" charset="0"/>
                                  </a:rPr>
                                </m:ctrlPr>
                              </m:sSubPr>
                              <m:e>
                                <m:r>
                                  <a:rPr lang="fr-CH" sz="2600" i="1">
                                    <a:solidFill>
                                      <a:srgbClr val="0070C0"/>
                                    </a:solidFill>
                                    <a:latin typeface="Cambria Math" panose="02040503050406030204" pitchFamily="18" charset="0"/>
                                    <a:ea typeface="Cambria Math" panose="02040503050406030204" pitchFamily="18" charset="0"/>
                                  </a:rPr>
                                  <m:t>h</m:t>
                                </m:r>
                              </m:e>
                              <m:sub>
                                <m:r>
                                  <a:rPr lang="fr-CH" sz="2600" i="1">
                                    <a:solidFill>
                                      <a:srgbClr val="0070C0"/>
                                    </a:solidFill>
                                    <a:latin typeface="Cambria Math" panose="02040503050406030204" pitchFamily="18" charset="0"/>
                                    <a:ea typeface="Cambria Math" panose="02040503050406030204" pitchFamily="18" charset="0"/>
                                  </a:rPr>
                                  <m:t>𝑖</m:t>
                                </m:r>
                              </m:sub>
                            </m:sSub>
                            <m:r>
                              <a:rPr lang="fr-CH" sz="2600" i="1">
                                <a:solidFill>
                                  <a:srgbClr val="0070C0"/>
                                </a:solidFill>
                                <a:latin typeface="Cambria Math" panose="02040503050406030204" pitchFamily="18" charset="0"/>
                                <a:ea typeface="Cambria Math" panose="02040503050406030204" pitchFamily="18" charset="0"/>
                              </a:rPr>
                              <m:t>+</m:t>
                            </m:r>
                            <m:r>
                              <a:rPr lang="fr-CH" sz="2600" i="1">
                                <a:solidFill>
                                  <a:srgbClr val="0070C0"/>
                                </a:solidFill>
                                <a:latin typeface="Cambria Math" panose="02040503050406030204" pitchFamily="18" charset="0"/>
                                <a:ea typeface="Cambria Math" panose="02040503050406030204" pitchFamily="18" charset="0"/>
                              </a:rPr>
                              <m:t>𝜆</m:t>
                            </m:r>
                          </m:e>
                        </m:nary>
                      </m:den>
                    </m:f>
                  </m:oMath>
                </a14:m>
                <a:endParaRPr lang="fr-CH" sz="2600" dirty="0">
                  <a:solidFill>
                    <a:srgbClr val="0070C0"/>
                  </a:solidFill>
                  <a:latin typeface="Cambria Math" panose="02040503050406030204" pitchFamily="18" charset="0"/>
                  <a:ea typeface="Cambria Math" panose="02040503050406030204" pitchFamily="18" charset="0"/>
                </a:endParaRPr>
              </a:p>
              <a:p>
                <a:pPr lvl="1"/>
                <a:r>
                  <a:rPr lang="fr-CH" dirty="0">
                    <a:solidFill>
                      <a:srgbClr val="0070C0"/>
                    </a:solidFill>
                    <a:latin typeface="Cambria Math" panose="02040503050406030204" pitchFamily="18" charset="0"/>
                    <a:ea typeface="Cambria Math" panose="02040503050406030204" pitchFamily="18" charset="0"/>
                  </a:rPr>
                  <a:t>The change in the </a:t>
                </a:r>
                <a:r>
                  <a:rPr lang="fr-CH" dirty="0" err="1">
                    <a:solidFill>
                      <a:srgbClr val="0070C0"/>
                    </a:solidFill>
                    <a:latin typeface="Cambria Math" panose="02040503050406030204" pitchFamily="18" charset="0"/>
                    <a:ea typeface="Cambria Math" panose="02040503050406030204" pitchFamily="18" charset="0"/>
                  </a:rPr>
                  <a:t>loss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function</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introduced</a:t>
                </a:r>
                <a:r>
                  <a:rPr lang="fr-CH" dirty="0">
                    <a:solidFill>
                      <a:srgbClr val="0070C0"/>
                    </a:solidFill>
                    <a:latin typeface="Cambria Math" panose="02040503050406030204" pitchFamily="18" charset="0"/>
                    <a:ea typeface="Cambria Math" panose="02040503050406030204" pitchFamily="18" charset="0"/>
                  </a:rPr>
                  <a:t> by a split can </a:t>
                </a:r>
                <a:r>
                  <a:rPr lang="fr-CH" dirty="0" err="1">
                    <a:solidFill>
                      <a:srgbClr val="0070C0"/>
                    </a:solidFill>
                    <a:latin typeface="Cambria Math" panose="02040503050406030204" pitchFamily="18" charset="0"/>
                    <a:ea typeface="Cambria Math" panose="02040503050406030204" pitchFamily="18" charset="0"/>
                  </a:rPr>
                  <a:t>then</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be</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calculated</a:t>
                </a:r>
                <a:r>
                  <a:rPr lang="fr-CH" dirty="0">
                    <a:solidFill>
                      <a:srgbClr val="0070C0"/>
                    </a:solidFill>
                    <a:latin typeface="Cambria Math" panose="02040503050406030204" pitchFamily="18" charset="0"/>
                    <a:ea typeface="Cambria Math" panose="02040503050406030204" pitchFamily="18" charset="0"/>
                  </a:rPr>
                  <a:t>:</a:t>
                </a:r>
                <a:br>
                  <a:rPr lang="fr-CH" dirty="0">
                    <a:solidFill>
                      <a:srgbClr val="0070C0"/>
                    </a:solidFill>
                    <a:latin typeface="Cambria Math" panose="02040503050406030204" pitchFamily="18" charset="0"/>
                    <a:ea typeface="Cambria Math" panose="02040503050406030204" pitchFamily="18" charset="0"/>
                  </a:rPr>
                </a:br>
                <a:br>
                  <a:rPr lang="fr-CH" dirty="0">
                    <a:solidFill>
                      <a:srgbClr val="0070C0"/>
                    </a:solidFill>
                    <a:latin typeface="Cambria Math" panose="02040503050406030204" pitchFamily="18" charset="0"/>
                    <a:ea typeface="Cambria Math" panose="02040503050406030204" pitchFamily="18" charset="0"/>
                  </a:rPr>
                </a:br>
                <a:br>
                  <a:rPr lang="fr-CH" dirty="0">
                    <a:solidFill>
                      <a:srgbClr val="0070C0"/>
                    </a:solidFill>
                    <a:latin typeface="Cambria Math" panose="02040503050406030204" pitchFamily="18" charset="0"/>
                    <a:ea typeface="Cambria Math" panose="02040503050406030204" pitchFamily="18" charset="0"/>
                  </a:rPr>
                </a:b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𝑅</m:t>
                                </m:r>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𝛾</m:t>
                    </m:r>
                  </m:oMath>
                </a14:m>
                <a:endParaRPr lang="fr-CH" dirty="0">
                  <a:solidFill>
                    <a:srgbClr val="0070C0"/>
                  </a:solidFill>
                  <a:latin typeface="Cambria Math" panose="02040503050406030204" pitchFamily="18" charset="0"/>
                  <a:ea typeface="Cambria Math" panose="02040503050406030204" pitchFamily="18" charset="0"/>
                </a:endParaRPr>
              </a:p>
              <a:p>
                <a:pPr marL="457200" lvl="1" indent="0">
                  <a:buNone/>
                </a:pPr>
                <a:endParaRPr lang="fr-CH"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Finding</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minimizes</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difficult</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greedy</a:t>
                </a:r>
                <a:r>
                  <a:rPr lang="fr-CH" dirty="0">
                    <a:solidFill>
                      <a:srgbClr val="0070C0"/>
                    </a:solidFill>
                    <a:latin typeface="Cambria Math" panose="02040503050406030204" pitchFamily="18" charset="0"/>
                    <a:ea typeface="Cambria Math" panose="02040503050406030204" pitchFamily="18" charset="0"/>
                  </a:rPr>
                  <a:t> </a:t>
                </a:r>
                <a:r>
                  <a:rPr lang="en-CH" i="1" dirty="0">
                    <a:solidFill>
                      <a:srgbClr val="0070C0"/>
                    </a:solidFill>
                  </a:rPr>
                  <a:t>gbtree</a:t>
                </a:r>
                <a:r>
                  <a:rPr lang="en-CH" dirty="0">
                    <a:solidFill>
                      <a:srgbClr val="0070C0"/>
                    </a:solidFill>
                  </a:rPr>
                  <a:t> </a:t>
                </a:r>
                <a:r>
                  <a:rPr lang="fr-CH" dirty="0" err="1">
                    <a:solidFill>
                      <a:srgbClr val="0070C0"/>
                    </a:solidFill>
                    <a:latin typeface="Cambria Math" panose="02040503050406030204" pitchFamily="18" charset="0"/>
                    <a:ea typeface="Cambria Math" panose="02040503050406030204" pitchFamily="18" charset="0"/>
                  </a:rPr>
                  <a:t>algorithm</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finds</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feature</a:t>
                </a:r>
                <a:r>
                  <a:rPr lang="fr-CH" dirty="0">
                    <a:solidFill>
                      <a:srgbClr val="0070C0"/>
                    </a:solidFill>
                    <a:latin typeface="Cambria Math" panose="02040503050406030204" pitchFamily="18" charset="0"/>
                    <a:ea typeface="Cambria Math" panose="02040503050406030204" pitchFamily="18" charset="0"/>
                  </a:rPr>
                  <a:t> and the split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𝐼</m:t>
                    </m:r>
                    <m:r>
                      <a:rPr lang="fr-CH" b="0" i="1" smtClean="0">
                        <a:solidFill>
                          <a:srgbClr val="0070C0"/>
                        </a:solidFill>
                        <a:latin typeface="Cambria Math" panose="02040503050406030204" pitchFamily="18" charset="0"/>
                        <a:ea typeface="Cambria Math" panose="02040503050406030204" pitchFamily="18" charset="0"/>
                      </a:rPr>
                      <m:t>=</m:t>
                    </m:r>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maximizes</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i="1">
                            <a:solidFill>
                              <a:srgbClr val="0070C0"/>
                            </a:solidFill>
                            <a:latin typeface="Cambria Math" panose="02040503050406030204" pitchFamily="18" charset="0"/>
                            <a:ea typeface="Cambria Math" panose="02040503050406030204" pitchFamily="18" charset="0"/>
                          </a:rPr>
                          <m:t>𝑠𝑝𝑙𝑖𝑡</m:t>
                        </m:r>
                      </m:sub>
                    </m:sSub>
                  </m:oMath>
                </a14:m>
                <a:r>
                  <a:rPr lang="fr-CH" dirty="0">
                    <a:solidFill>
                      <a:srgbClr val="0070C0"/>
                    </a:solidFill>
                    <a:latin typeface="Cambria Math" panose="02040503050406030204" pitchFamily="18" charset="0"/>
                    <a:ea typeface="Cambria Math" panose="02040503050406030204" pitchFamily="18" charset="0"/>
                  </a:rPr>
                  <a:t>.</a:t>
                </a:r>
              </a:p>
              <a:p>
                <a:pPr lvl="1"/>
                <a:r>
                  <a:rPr lang="fr-CH" dirty="0" err="1">
                    <a:solidFill>
                      <a:srgbClr val="0070C0"/>
                    </a:solidFill>
                    <a:latin typeface="Cambria Math" panose="02040503050406030204" pitchFamily="18" charset="0"/>
                    <a:ea typeface="Cambria Math" panose="02040503050406030204" pitchFamily="18" charset="0"/>
                  </a:rPr>
                  <a:t>Only</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features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sampled</a:t>
                </a:r>
                <a:r>
                  <a:rPr lang="fr-CH" dirty="0">
                    <a:solidFill>
                      <a:srgbClr val="0070C0"/>
                    </a:solidFill>
                    <a:latin typeface="Cambria Math" panose="02040503050406030204" pitchFamily="18" charset="0"/>
                    <a:ea typeface="Cambria Math" panose="02040503050406030204" pitchFamily="18" charset="0"/>
                  </a:rPr>
                  <a:t> for </a:t>
                </a:r>
                <a:r>
                  <a:rPr lang="fr-CH" dirty="0" err="1">
                    <a:solidFill>
                      <a:srgbClr val="0070C0"/>
                    </a:solidFill>
                    <a:latin typeface="Cambria Math" panose="02040503050406030204" pitchFamily="18" charset="0"/>
                    <a:ea typeface="Cambria Math" panose="02040503050406030204" pitchFamily="18" charset="0"/>
                  </a:rPr>
                  <a:t>this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specific</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node</a:t>
                </a:r>
                <a:r>
                  <a:rPr lang="fr-CH" dirty="0">
                    <a:solidFill>
                      <a:srgbClr val="0070C0"/>
                    </a:solidFill>
                    <a:latin typeface="Cambria Math" panose="02040503050406030204" pitchFamily="18" charset="0"/>
                    <a:ea typeface="Cambria Math" panose="02040503050406030204" pitchFamily="18" charset="0"/>
                  </a:rPr>
                  <a:t> are </a:t>
                </a:r>
                <a:r>
                  <a:rPr lang="fr-CH" dirty="0" err="1">
                    <a:solidFill>
                      <a:srgbClr val="0070C0"/>
                    </a:solidFill>
                    <a:latin typeface="Cambria Math" panose="02040503050406030204" pitchFamily="18" charset="0"/>
                    <a:ea typeface="Cambria Math" panose="02040503050406030204" pitchFamily="18" charset="0"/>
                  </a:rPr>
                  <a:t>considered</a:t>
                </a:r>
                <a:endParaRPr lang="fr-CH" dirty="0">
                  <a:solidFill>
                    <a:srgbClr val="0070C0"/>
                  </a:solidFill>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838200" y="1388533"/>
                <a:ext cx="10515600" cy="4788430"/>
              </a:xfrm>
              <a:blipFill>
                <a:blip r:embed="rId2"/>
                <a:stretch>
                  <a:fillRect l="-724" t="-2646" b="-1058"/>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94727F5A-B99A-F990-A914-9068CDDB6509}"/>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13B9799-4FDE-4F0C-06C7-8D7A7F2B7DE3}"/>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EE85F85-0E19-B7A6-20DF-379261BDC789}"/>
                  </a:ext>
                </a:extLst>
              </p:cNvPr>
              <p:cNvSpPr txBox="1"/>
              <p:nvPr/>
            </p:nvSpPr>
            <p:spPr>
              <a:xfrm>
                <a:off x="4167011" y="2910213"/>
                <a:ext cx="3749040" cy="667042"/>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fr-CH" b="0" i="0" smtClean="0">
                          <a:solidFill>
                            <a:srgbClr val="00B050"/>
                          </a:solidFill>
                          <a:latin typeface="Cambria Math" panose="02040503050406030204" pitchFamily="18" charset="0"/>
                          <a:ea typeface="Cambria Math" panose="02040503050406030204" pitchFamily="18" charset="0"/>
                        </a:rPr>
                        <m:t>square</m:t>
                      </m:r>
                      <m:r>
                        <a:rPr lang="fr-CH" b="0" i="0" smtClean="0">
                          <a:solidFill>
                            <a:srgbClr val="00B050"/>
                          </a:solidFill>
                          <a:latin typeface="Cambria Math" panose="02040503050406030204" pitchFamily="18" charset="0"/>
                          <a:ea typeface="Cambria Math" panose="02040503050406030204" pitchFamily="18" charset="0"/>
                        </a:rPr>
                        <m:t> </m:t>
                      </m:r>
                      <m:r>
                        <m:rPr>
                          <m:sty m:val="p"/>
                        </m:rPr>
                        <a:rPr lang="fr-CH" b="0" i="0" smtClean="0">
                          <a:solidFill>
                            <a:srgbClr val="00B050"/>
                          </a:solidFill>
                          <a:latin typeface="Cambria Math" panose="02040503050406030204" pitchFamily="18" charset="0"/>
                          <a:ea typeface="Cambria Math" panose="02040503050406030204" pitchFamily="18" charset="0"/>
                        </a:rPr>
                        <m:t>loss</m:t>
                      </m:r>
                      <m:r>
                        <a:rPr lang="fr-CH" b="0" i="0" smtClean="0">
                          <a:solidFill>
                            <a:srgbClr val="00B050"/>
                          </a:solidFill>
                          <a:latin typeface="Cambria Math" panose="02040503050406030204" pitchFamily="18" charset="0"/>
                          <a:ea typeface="Cambria Math" panose="02040503050406030204" pitchFamily="18" charset="0"/>
                        </a:rPr>
                        <m:t>: </m:t>
                      </m:r>
                      <m:r>
                        <a:rPr lang="fr-CH" i="1">
                          <a:solidFill>
                            <a:srgbClr val="00B050"/>
                          </a:solidFill>
                          <a:latin typeface="Cambria Math" panose="02040503050406030204" pitchFamily="18" charset="0"/>
                          <a:ea typeface="Cambria Math" panose="02040503050406030204" pitchFamily="18" charset="0"/>
                        </a:rPr>
                        <m:t>𝑣</m:t>
                      </m:r>
                      <m:r>
                        <a:rPr lang="fr-CH" i="1">
                          <a:solidFill>
                            <a:srgbClr val="00B050"/>
                          </a:solidFill>
                          <a:latin typeface="Cambria Math" panose="02040503050406030204" pitchFamily="18" charset="0"/>
                          <a:ea typeface="Cambria Math" panose="02040503050406030204" pitchFamily="18" charset="0"/>
                        </a:rPr>
                        <m:t>=−</m:t>
                      </m:r>
                      <m:f>
                        <m:fPr>
                          <m:ctrlPr>
                            <a:rPr lang="fr-CH" i="1">
                              <a:solidFill>
                                <a:srgbClr val="00B050"/>
                              </a:solidFill>
                              <a:latin typeface="Cambria Math" panose="02040503050406030204" pitchFamily="18" charset="0"/>
                              <a:ea typeface="Cambria Math" panose="02040503050406030204" pitchFamily="18" charset="0"/>
                            </a:rPr>
                          </m:ctrlPr>
                        </m:fPr>
                        <m:num>
                          <m:nary>
                            <m:naryPr>
                              <m:chr m:val="∑"/>
                              <m:limLoc m:val="subSup"/>
                              <m:supHide m:val="on"/>
                              <m:ctrlPr>
                                <a:rPr lang="fr-CH" i="1">
                                  <a:solidFill>
                                    <a:srgbClr val="00B050"/>
                                  </a:solidFill>
                                  <a:latin typeface="Cambria Math" panose="02040503050406030204" pitchFamily="18" charset="0"/>
                                  <a:ea typeface="Cambria Math" panose="02040503050406030204" pitchFamily="18" charset="0"/>
                                </a:rPr>
                              </m:ctrlPr>
                            </m:naryPr>
                            <m:sub>
                              <m:r>
                                <m:rPr>
                                  <m:brk m:alnAt="9"/>
                                </m:rPr>
                                <a:rPr lang="fr-CH" i="1">
                                  <a:solidFill>
                                    <a:srgbClr val="00B050"/>
                                  </a:solidFill>
                                  <a:latin typeface="Cambria Math" panose="02040503050406030204" pitchFamily="18" charset="0"/>
                                  <a:ea typeface="Cambria Math" panose="02040503050406030204" pitchFamily="18" charset="0"/>
                                </a:rPr>
                                <m:t>𝑖</m:t>
                              </m:r>
                              <m:r>
                                <a:rPr lang="fr-CH" i="1">
                                  <a:solidFill>
                                    <a:srgbClr val="00B050"/>
                                  </a:solidFill>
                                  <a:latin typeface="Cambria Math" panose="02040503050406030204" pitchFamily="18" charset="0"/>
                                  <a:ea typeface="Cambria Math" panose="02040503050406030204" pitchFamily="18" charset="0"/>
                                </a:rPr>
                                <m:t>∈</m:t>
                              </m:r>
                              <m:r>
                                <a:rPr lang="fr-CH" i="1">
                                  <a:solidFill>
                                    <a:srgbClr val="00B050"/>
                                  </a:solidFill>
                                  <a:latin typeface="Cambria Math" panose="02040503050406030204" pitchFamily="18" charset="0"/>
                                  <a:ea typeface="Cambria Math" panose="02040503050406030204" pitchFamily="18" charset="0"/>
                                </a:rPr>
                                <m:t>𝐼</m:t>
                              </m:r>
                            </m:sub>
                            <m:sup/>
                            <m:e>
                              <m:d>
                                <m:dPr>
                                  <m:ctrlPr>
                                    <a:rPr lang="fr-CH" i="1">
                                      <a:solidFill>
                                        <a:srgbClr val="00B050"/>
                                      </a:solidFill>
                                      <a:latin typeface="Cambria Math" panose="02040503050406030204" pitchFamily="18" charset="0"/>
                                      <a:ea typeface="Cambria Math" panose="02040503050406030204" pitchFamily="18" charset="0"/>
                                    </a:rPr>
                                  </m:ctrlPr>
                                </m:dPr>
                                <m:e>
                                  <m:sSubSup>
                                    <m:sSubSupPr>
                                      <m:ctrlPr>
                                        <a:rPr lang="fr-CH" i="1">
                                          <a:solidFill>
                                            <a:srgbClr val="00B050"/>
                                          </a:solidFill>
                                          <a:latin typeface="Cambria Math" panose="02040503050406030204" pitchFamily="18" charset="0"/>
                                        </a:rPr>
                                      </m:ctrlPr>
                                    </m:sSubSupPr>
                                    <m:e>
                                      <m:acc>
                                        <m:accPr>
                                          <m:chr m:val="̂"/>
                                          <m:ctrlPr>
                                            <a:rPr lang="en-CH" i="1">
                                              <a:solidFill>
                                                <a:srgbClr val="00B050"/>
                                              </a:solidFill>
                                              <a:latin typeface="Cambria Math" panose="02040503050406030204" pitchFamily="18" charset="0"/>
                                            </a:rPr>
                                          </m:ctrlPr>
                                        </m:accPr>
                                        <m:e>
                                          <m:r>
                                            <a:rPr lang="fr-CH" i="1">
                                              <a:solidFill>
                                                <a:srgbClr val="00B050"/>
                                              </a:solidFill>
                                              <a:latin typeface="Cambria Math" panose="02040503050406030204" pitchFamily="18" charset="0"/>
                                            </a:rPr>
                                            <m:t>𝑦</m:t>
                                          </m:r>
                                        </m:e>
                                      </m:acc>
                                    </m:e>
                                    <m:sub>
                                      <m:r>
                                        <a:rPr lang="fr-CH" i="1">
                                          <a:solidFill>
                                            <a:srgbClr val="00B050"/>
                                          </a:solidFill>
                                          <a:latin typeface="Cambria Math" panose="02040503050406030204" pitchFamily="18" charset="0"/>
                                        </a:rPr>
                                        <m:t>𝑖</m:t>
                                      </m:r>
                                    </m:sub>
                                    <m:sup>
                                      <m:r>
                                        <a:rPr lang="fr-CH" i="1">
                                          <a:solidFill>
                                            <a:srgbClr val="00B050"/>
                                          </a:solidFill>
                                          <a:latin typeface="Cambria Math" panose="02040503050406030204" pitchFamily="18" charset="0"/>
                                        </a:rPr>
                                        <m:t> </m:t>
                                      </m:r>
                                    </m:sup>
                                  </m:sSubSup>
                                  <m:r>
                                    <a:rPr lang="fr-CH" i="1">
                                      <a:solidFill>
                                        <a:srgbClr val="00B050"/>
                                      </a:solidFill>
                                      <a:latin typeface="Cambria Math" panose="02040503050406030204" pitchFamily="18" charset="0"/>
                                    </a:rPr>
                                    <m:t>−</m:t>
                                  </m:r>
                                  <m:sSub>
                                    <m:sSubPr>
                                      <m:ctrlPr>
                                        <a:rPr lang="fr-CH" i="1">
                                          <a:solidFill>
                                            <a:srgbClr val="00B050"/>
                                          </a:solidFill>
                                          <a:latin typeface="Cambria Math" panose="02040503050406030204" pitchFamily="18" charset="0"/>
                                        </a:rPr>
                                      </m:ctrlPr>
                                    </m:sSubPr>
                                    <m:e>
                                      <m:r>
                                        <a:rPr lang="fr-CH" i="1">
                                          <a:solidFill>
                                            <a:srgbClr val="00B050"/>
                                          </a:solidFill>
                                          <a:latin typeface="Cambria Math" panose="02040503050406030204" pitchFamily="18" charset="0"/>
                                        </a:rPr>
                                        <m:t>𝑦</m:t>
                                      </m:r>
                                    </m:e>
                                    <m:sub>
                                      <m:r>
                                        <a:rPr lang="fr-CH" i="1">
                                          <a:solidFill>
                                            <a:srgbClr val="00B050"/>
                                          </a:solidFill>
                                          <a:latin typeface="Cambria Math" panose="02040503050406030204" pitchFamily="18" charset="0"/>
                                        </a:rPr>
                                        <m:t>𝑖</m:t>
                                      </m:r>
                                    </m:sub>
                                  </m:sSub>
                                </m:e>
                              </m:d>
                            </m:e>
                          </m:nary>
                        </m:num>
                        <m:den>
                          <m:d>
                            <m:dPr>
                              <m:begChr m:val="|"/>
                              <m:endChr m:val="|"/>
                              <m:ctrlPr>
                                <a:rPr lang="fr-CH" i="1">
                                  <a:solidFill>
                                    <a:srgbClr val="00B050"/>
                                  </a:solidFill>
                                  <a:latin typeface="Cambria Math" panose="02040503050406030204" pitchFamily="18" charset="0"/>
                                  <a:ea typeface="Cambria Math" panose="02040503050406030204" pitchFamily="18" charset="0"/>
                                </a:rPr>
                              </m:ctrlPr>
                            </m:dPr>
                            <m:e>
                              <m:r>
                                <a:rPr lang="fr-CH" i="1">
                                  <a:solidFill>
                                    <a:srgbClr val="00B050"/>
                                  </a:solidFill>
                                  <a:latin typeface="Cambria Math" panose="02040503050406030204" pitchFamily="18" charset="0"/>
                                  <a:ea typeface="Cambria Math" panose="02040503050406030204" pitchFamily="18" charset="0"/>
                                </a:rPr>
                                <m:t>𝐼</m:t>
                              </m:r>
                            </m:e>
                          </m:d>
                          <m:r>
                            <a:rPr lang="fr-CH" i="1">
                              <a:solidFill>
                                <a:srgbClr val="00B050"/>
                              </a:solidFill>
                              <a:latin typeface="Cambria Math" panose="02040503050406030204" pitchFamily="18" charset="0"/>
                              <a:ea typeface="Cambria Math" panose="02040503050406030204" pitchFamily="18" charset="0"/>
                            </a:rPr>
                            <m:t>+</m:t>
                          </m:r>
                          <m:r>
                            <a:rPr lang="fr-CH" i="1">
                              <a:solidFill>
                                <a:srgbClr val="00B050"/>
                              </a:solidFill>
                              <a:latin typeface="Cambria Math" panose="02040503050406030204" pitchFamily="18" charset="0"/>
                              <a:ea typeface="Cambria Math" panose="02040503050406030204" pitchFamily="18" charset="0"/>
                            </a:rPr>
                            <m:t>𝜆</m:t>
                          </m:r>
                        </m:den>
                      </m:f>
                    </m:oMath>
                  </m:oMathPara>
                </a14:m>
                <a:endParaRPr lang="en-CH" dirty="0"/>
              </a:p>
            </p:txBody>
          </p:sp>
        </mc:Choice>
        <mc:Fallback>
          <p:sp>
            <p:nvSpPr>
              <p:cNvPr id="7" name="TextBox 6">
                <a:extLst>
                  <a:ext uri="{FF2B5EF4-FFF2-40B4-BE49-F238E27FC236}">
                    <a16:creationId xmlns:a16="http://schemas.microsoft.com/office/drawing/2014/main" id="{2EE85F85-0E19-B7A6-20DF-379261BDC789}"/>
                  </a:ext>
                </a:extLst>
              </p:cNvPr>
              <p:cNvSpPr txBox="1">
                <a:spLocks noRot="1" noChangeAspect="1" noMove="1" noResize="1" noEditPoints="1" noAdjustHandles="1" noChangeArrowheads="1" noChangeShapeType="1" noTextEdit="1"/>
              </p:cNvSpPr>
              <p:nvPr/>
            </p:nvSpPr>
            <p:spPr>
              <a:xfrm>
                <a:off x="4167011" y="2910213"/>
                <a:ext cx="3749040" cy="667042"/>
              </a:xfrm>
              <a:prstGeom prst="rect">
                <a:avLst/>
              </a:prstGeom>
              <a:blipFill>
                <a:blip r:embed="rId4"/>
                <a:stretch>
                  <a:fillRect t="-61111" b="-48148"/>
                </a:stretch>
              </a:blipFill>
            </p:spPr>
            <p:txBody>
              <a:bodyPr/>
              <a:lstStyle/>
              <a:p>
                <a:r>
                  <a:rPr lang="en-CH">
                    <a:noFill/>
                  </a:rPr>
                  <a:t> </a:t>
                </a:r>
              </a:p>
            </p:txBody>
          </p:sp>
        </mc:Fallback>
      </mc:AlternateContent>
    </p:spTree>
    <p:extLst>
      <p:ext uri="{BB962C8B-B14F-4D97-AF65-F5344CB8AC3E}">
        <p14:creationId xmlns:p14="http://schemas.microsoft.com/office/powerpoint/2010/main" val="191971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1182-77C4-5F0F-AFF2-13274AD829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081C94-54CD-62D5-C052-8B96368943C3}"/>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BFD2D7-9715-6190-1AEA-CC58EED1E8C0}"/>
                  </a:ext>
                </a:extLst>
              </p:cNvPr>
              <p:cNvSpPr txBox="1"/>
              <p:nvPr/>
            </p:nvSpPr>
            <p:spPr>
              <a:xfrm>
                <a:off x="1232704" y="5964880"/>
                <a:ext cx="2702689" cy="667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i="1" smtClean="0">
                          <a:solidFill>
                            <a:srgbClr val="0070C0"/>
                          </a:solidFill>
                          <a:latin typeface="Cambria Math" panose="02040503050406030204" pitchFamily="18" charset="0"/>
                          <a:ea typeface="Cambria Math" panose="02040503050406030204" pitchFamily="18" charset="0"/>
                        </a:rPr>
                        <m:t>𝑣</m:t>
                      </m:r>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b="0" i="1" smtClean="0">
                                  <a:solidFill>
                                    <a:srgbClr val="0070C0"/>
                                  </a:solidFill>
                                  <a:latin typeface="Cambria Math" panose="02040503050406030204" pitchFamily="18" charset="0"/>
                                  <a:ea typeface="Cambria Math" panose="02040503050406030204" pitchFamily="18" charset="0"/>
                                </a:rPr>
                              </m:ctrlPr>
                            </m:naryPr>
                            <m:sub>
                              <m:r>
                                <m:rPr>
                                  <m:brk m:alnAt="9"/>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𝐼</m:t>
                              </m:r>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num>
                        <m:den>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𝜆</m:t>
                          </m:r>
                        </m:den>
                      </m:f>
                    </m:oMath>
                  </m:oMathPara>
                </a14:m>
                <a:endParaRPr lang="en-CH" dirty="0"/>
              </a:p>
            </p:txBody>
          </p:sp>
        </mc:Choice>
        <mc:Fallback xmlns="">
          <p:sp>
            <p:nvSpPr>
              <p:cNvPr id="5" name="TextBox 4">
                <a:extLst>
                  <a:ext uri="{FF2B5EF4-FFF2-40B4-BE49-F238E27FC236}">
                    <a16:creationId xmlns:a16="http://schemas.microsoft.com/office/drawing/2014/main" id="{6ABFD2D7-9715-6190-1AEA-CC58EED1E8C0}"/>
                  </a:ext>
                </a:extLst>
              </p:cNvPr>
              <p:cNvSpPr txBox="1">
                <a:spLocks noRot="1" noChangeAspect="1" noMove="1" noResize="1" noEditPoints="1" noAdjustHandles="1" noChangeArrowheads="1" noChangeShapeType="1" noTextEdit="1"/>
              </p:cNvSpPr>
              <p:nvPr/>
            </p:nvSpPr>
            <p:spPr>
              <a:xfrm>
                <a:off x="1232704" y="5964880"/>
                <a:ext cx="2702689" cy="667042"/>
              </a:xfrm>
              <a:prstGeom prst="rect">
                <a:avLst/>
              </a:prstGeom>
              <a:blipFill>
                <a:blip r:embed="rId3"/>
                <a:stretch>
                  <a:fillRect t="-62963" b="-48148"/>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3AA60-3544-E95B-7B2B-FB6A7CF6856C}"/>
                  </a:ext>
                </a:extLst>
              </p:cNvPr>
              <p:cNvSpPr txBox="1"/>
              <p:nvPr/>
            </p:nvSpPr>
            <p:spPr>
              <a:xfrm>
                <a:off x="4055431" y="5870431"/>
                <a:ext cx="7737676"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𝛾</m:t>
                      </m:r>
                    </m:oMath>
                  </m:oMathPara>
                </a14:m>
                <a:endParaRPr lang="fr-CH" dirty="0">
                  <a:solidFill>
                    <a:srgbClr val="0070C0"/>
                  </a:solidFill>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D483AA60-3544-E95B-7B2B-FB6A7CF6856C}"/>
                  </a:ext>
                </a:extLst>
              </p:cNvPr>
              <p:cNvSpPr txBox="1">
                <a:spLocks noRot="1" noChangeAspect="1" noMove="1" noResize="1" noEditPoints="1" noAdjustHandles="1" noChangeArrowheads="1" noChangeShapeType="1" noTextEdit="1"/>
              </p:cNvSpPr>
              <p:nvPr/>
            </p:nvSpPr>
            <p:spPr>
              <a:xfrm>
                <a:off x="4055431" y="5870431"/>
                <a:ext cx="7737676" cy="855940"/>
              </a:xfrm>
              <a:prstGeom prst="rect">
                <a:avLst/>
              </a:prstGeom>
              <a:blipFill>
                <a:blip r:embed="rId4"/>
                <a:stretch>
                  <a:fillRect t="-41176" b="-2647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63CA7D3-CEED-CEDB-AB00-6A5E1814F9A1}"/>
                  </a:ext>
                </a:extLst>
              </p:cNvPr>
              <p:cNvSpPr txBox="1"/>
              <p:nvPr/>
            </p:nvSpPr>
            <p:spPr>
              <a:xfrm>
                <a:off x="1625600" y="5520140"/>
                <a:ext cx="22707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𝜂</m:t>
                      </m:r>
                      <m:r>
                        <a:rPr lang="fr-CH" b="0" i="1" smtClean="0">
                          <a:solidFill>
                            <a:srgbClr val="0070C0"/>
                          </a:solidFill>
                          <a:latin typeface="Cambria Math" panose="02040503050406030204" pitchFamily="18" charset="0"/>
                          <a:ea typeface="Cambria Math" panose="02040503050406030204" pitchFamily="18" charset="0"/>
                        </a:rPr>
                        <m:t>=0.8; </m:t>
                      </m:r>
                      <m:r>
                        <a:rPr lang="fr-CH" b="0" i="1" smtClean="0">
                          <a:solidFill>
                            <a:srgbClr val="0070C0"/>
                          </a:solidFill>
                          <a:latin typeface="Cambria Math" panose="02040503050406030204" pitchFamily="18" charset="0"/>
                          <a:ea typeface="Cambria Math" panose="02040503050406030204" pitchFamily="18" charset="0"/>
                        </a:rPr>
                        <m:t>𝜆</m:t>
                      </m:r>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𝛾</m:t>
                      </m:r>
                      <m:r>
                        <a:rPr lang="fr-CH" b="0" i="1" smtClean="0">
                          <a:solidFill>
                            <a:srgbClr val="0070C0"/>
                          </a:solidFill>
                          <a:latin typeface="Cambria Math" panose="02040503050406030204" pitchFamily="18" charset="0"/>
                          <a:ea typeface="Cambria Math" panose="02040503050406030204" pitchFamily="18" charset="0"/>
                        </a:rPr>
                        <m:t>=10</m:t>
                      </m:r>
                    </m:oMath>
                  </m:oMathPara>
                </a14:m>
                <a:endParaRPr lang="en-CH" dirty="0">
                  <a:solidFill>
                    <a:srgbClr val="0070C0"/>
                  </a:solidFill>
                </a:endParaRPr>
              </a:p>
            </p:txBody>
          </p:sp>
        </mc:Choice>
        <mc:Fallback xmlns="">
          <p:sp>
            <p:nvSpPr>
              <p:cNvPr id="48" name="TextBox 47">
                <a:extLst>
                  <a:ext uri="{FF2B5EF4-FFF2-40B4-BE49-F238E27FC236}">
                    <a16:creationId xmlns:a16="http://schemas.microsoft.com/office/drawing/2014/main" id="{363CA7D3-CEED-CEDB-AB00-6A5E1814F9A1}"/>
                  </a:ext>
                </a:extLst>
              </p:cNvPr>
              <p:cNvSpPr txBox="1">
                <a:spLocks noRot="1" noChangeAspect="1" noMove="1" noResize="1" noEditPoints="1" noAdjustHandles="1" noChangeArrowheads="1" noChangeShapeType="1" noTextEdit="1"/>
              </p:cNvSpPr>
              <p:nvPr/>
            </p:nvSpPr>
            <p:spPr>
              <a:xfrm>
                <a:off x="1625600" y="5520140"/>
                <a:ext cx="2270750" cy="276999"/>
              </a:xfrm>
              <a:prstGeom prst="rect">
                <a:avLst/>
              </a:prstGeom>
              <a:blipFill>
                <a:blip r:embed="rId5"/>
                <a:stretch>
                  <a:fillRect l="-2793" t="-8696" r="-2235" b="-39130"/>
                </a:stretch>
              </a:blipFill>
            </p:spPr>
            <p:txBody>
              <a:bodyPr/>
              <a:lstStyle/>
              <a:p>
                <a:r>
                  <a:rPr lang="en-CH">
                    <a:noFill/>
                  </a:rPr>
                  <a:t> </a:t>
                </a:r>
              </a:p>
            </p:txBody>
          </p:sp>
        </mc:Fallback>
      </mc:AlternateContent>
      <p:sp>
        <p:nvSpPr>
          <p:cNvPr id="18" name="Rectangle 17">
            <a:extLst>
              <a:ext uri="{FF2B5EF4-FFF2-40B4-BE49-F238E27FC236}">
                <a16:creationId xmlns:a16="http://schemas.microsoft.com/office/drawing/2014/main" id="{12581D9B-8F5C-E4E3-F281-0F409FB631EE}"/>
              </a:ext>
            </a:extLst>
          </p:cNvPr>
          <p:cNvSpPr/>
          <p:nvPr/>
        </p:nvSpPr>
        <p:spPr>
          <a:xfrm>
            <a:off x="1473200" y="1863217"/>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5A4FC79-C197-24CE-CA8D-C8E68B39CCDC}"/>
                  </a:ext>
                </a:extLst>
              </p:cNvPr>
              <p:cNvSpPr txBox="1"/>
              <p:nvPr/>
            </p:nvSpPr>
            <p:spPr>
              <a:xfrm>
                <a:off x="1792286" y="2187861"/>
                <a:ext cx="96776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1,2,3,4,5</m:t>
                          </m:r>
                        </m:e>
                      </m:d>
                    </m:oMath>
                  </m:oMathPara>
                </a14:m>
                <a:endParaRPr lang="en-CH" sz="1200" dirty="0"/>
              </a:p>
            </p:txBody>
          </p:sp>
        </mc:Choice>
        <mc:Fallback xmlns="">
          <p:sp>
            <p:nvSpPr>
              <p:cNvPr id="19" name="TextBox 18">
                <a:extLst>
                  <a:ext uri="{FF2B5EF4-FFF2-40B4-BE49-F238E27FC236}">
                    <a16:creationId xmlns:a16="http://schemas.microsoft.com/office/drawing/2014/main" id="{15A4FC79-C197-24CE-CA8D-C8E68B39CCDC}"/>
                  </a:ext>
                </a:extLst>
              </p:cNvPr>
              <p:cNvSpPr txBox="1">
                <a:spLocks noRot="1" noChangeAspect="1" noMove="1" noResize="1" noEditPoints="1" noAdjustHandles="1" noChangeArrowheads="1" noChangeShapeType="1" noTextEdit="1"/>
              </p:cNvSpPr>
              <p:nvPr/>
            </p:nvSpPr>
            <p:spPr>
              <a:xfrm>
                <a:off x="1792286" y="2187861"/>
                <a:ext cx="967765" cy="184666"/>
              </a:xfrm>
              <a:prstGeom prst="rect">
                <a:avLst/>
              </a:prstGeom>
              <a:blipFill>
                <a:blip r:embed="rId12"/>
                <a:stretch>
                  <a:fillRect l="-3896" b="-6667"/>
                </a:stretch>
              </a:blipFill>
            </p:spPr>
            <p:txBody>
              <a:bodyPr/>
              <a:lstStyle/>
              <a:p>
                <a:r>
                  <a:rPr lang="en-CH">
                    <a:noFill/>
                  </a:rPr>
                  <a:t> </a:t>
                </a:r>
              </a:p>
            </p:txBody>
          </p:sp>
        </mc:Fallback>
      </mc:AlternateContent>
      <p:grpSp>
        <p:nvGrpSpPr>
          <p:cNvPr id="59" name="Group 58">
            <a:extLst>
              <a:ext uri="{FF2B5EF4-FFF2-40B4-BE49-F238E27FC236}">
                <a16:creationId xmlns:a16="http://schemas.microsoft.com/office/drawing/2014/main" id="{E9F68950-A544-BB55-BBE1-F6206010687D}"/>
              </a:ext>
            </a:extLst>
          </p:cNvPr>
          <p:cNvGrpSpPr/>
          <p:nvPr/>
        </p:nvGrpSpPr>
        <p:grpSpPr>
          <a:xfrm>
            <a:off x="369996" y="1854757"/>
            <a:ext cx="3854310" cy="1994019"/>
            <a:chOff x="369996" y="1854757"/>
            <a:chExt cx="3854310" cy="1994019"/>
          </a:xfrm>
        </p:grpSpPr>
        <p:cxnSp>
          <p:nvCxnSpPr>
            <p:cNvPr id="23" name="Straight Connector 22">
              <a:extLst>
                <a:ext uri="{FF2B5EF4-FFF2-40B4-BE49-F238E27FC236}">
                  <a16:creationId xmlns:a16="http://schemas.microsoft.com/office/drawing/2014/main" id="{6E92EB5D-C80D-78F0-27F1-526104C2CFE7}"/>
                </a:ext>
              </a:extLst>
            </p:cNvPr>
            <p:cNvCxnSpPr>
              <a:stCxn id="18" idx="2"/>
            </p:cNvCxnSpPr>
            <p:nvPr/>
          </p:nvCxnSpPr>
          <p:spPr>
            <a:xfrm>
              <a:off x="2286000" y="2382328"/>
              <a:ext cx="1079500" cy="9323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AF37D52-12D0-5BC8-94C0-6F3A607F0440}"/>
                </a:ext>
              </a:extLst>
            </p:cNvPr>
            <p:cNvCxnSpPr>
              <a:cxnSpLocks/>
              <a:stCxn id="18" idx="2"/>
              <a:endCxn id="52" idx="0"/>
            </p:cNvCxnSpPr>
            <p:nvPr/>
          </p:nvCxnSpPr>
          <p:spPr>
            <a:xfrm flipH="1">
              <a:off x="1182796" y="2382328"/>
              <a:ext cx="1103204" cy="943107"/>
            </a:xfrm>
            <a:prstGeom prst="line">
              <a:avLst/>
            </a:prstGeom>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F8871C1E-88CF-5631-5F99-059962124B86}"/>
                </a:ext>
              </a:extLst>
            </p:cNvPr>
            <p:cNvSpPr/>
            <p:nvPr/>
          </p:nvSpPr>
          <p:spPr>
            <a:xfrm>
              <a:off x="2598706" y="3329665"/>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29320AB7-D3E9-1A3D-EA73-87EA611F63FB}"/>
                    </a:ext>
                  </a:extLst>
                </p:cNvPr>
                <p:cNvSpPr txBox="1"/>
                <p:nvPr/>
              </p:nvSpPr>
              <p:spPr>
                <a:xfrm>
                  <a:off x="2854333" y="3321205"/>
                  <a:ext cx="1201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i="1" smtClean="0">
                            <a:solidFill>
                              <a:srgbClr val="0070C0"/>
                            </a:solidFill>
                            <a:latin typeface="Cambria Math" panose="02040503050406030204" pitchFamily="18" charset="0"/>
                            <a:ea typeface="Cambria Math" panose="02040503050406030204" pitchFamily="18" charset="0"/>
                          </a:rPr>
                          <m:t>𝜈</m:t>
                        </m:r>
                        <m:r>
                          <a:rPr lang="fr-CH" sz="2400" i="1" smtClean="0">
                            <a:solidFill>
                              <a:srgbClr val="0070C0"/>
                            </a:solidFill>
                            <a:latin typeface="Cambria Math" panose="02040503050406030204" pitchFamily="18" charset="0"/>
                            <a:ea typeface="Cambria Math" panose="02040503050406030204" pitchFamily="18" charset="0"/>
                          </a:rPr>
                          <m:t>=4.57</m:t>
                        </m:r>
                      </m:oMath>
                    </m:oMathPara>
                  </a14:m>
                  <a:endParaRPr lang="en-CH" sz="2400" dirty="0">
                    <a:solidFill>
                      <a:srgbClr val="0070C0"/>
                    </a:solidFill>
                  </a:endParaRPr>
                </a:p>
              </p:txBody>
            </p:sp>
          </mc:Choice>
          <mc:Fallback>
            <p:sp>
              <p:nvSpPr>
                <p:cNvPr id="55" name="TextBox 54">
                  <a:extLst>
                    <a:ext uri="{FF2B5EF4-FFF2-40B4-BE49-F238E27FC236}">
                      <a16:creationId xmlns:a16="http://schemas.microsoft.com/office/drawing/2014/main" id="{29320AB7-D3E9-1A3D-EA73-87EA611F63FB}"/>
                    </a:ext>
                  </a:extLst>
                </p:cNvPr>
                <p:cNvSpPr txBox="1">
                  <a:spLocks noRot="1" noChangeAspect="1" noMove="1" noResize="1" noEditPoints="1" noAdjustHandles="1" noChangeArrowheads="1" noChangeShapeType="1" noTextEdit="1"/>
                </p:cNvSpPr>
                <p:nvPr/>
              </p:nvSpPr>
              <p:spPr>
                <a:xfrm>
                  <a:off x="2854333" y="3321205"/>
                  <a:ext cx="1201098" cy="369332"/>
                </a:xfrm>
                <a:prstGeom prst="rect">
                  <a:avLst/>
                </a:prstGeom>
                <a:blipFill>
                  <a:blip r:embed="rId13"/>
                  <a:stretch>
                    <a:fillRect l="-3125" r="-5208" b="-666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13D0D50-8784-D772-4144-16D70FE30BFD}"/>
                    </a:ext>
                  </a:extLst>
                </p:cNvPr>
                <p:cNvSpPr txBox="1"/>
                <p:nvPr/>
              </p:nvSpPr>
              <p:spPr>
                <a:xfrm>
                  <a:off x="3255982" y="3664110"/>
                  <a:ext cx="49968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5</m:t>
                            </m:r>
                          </m:e>
                        </m:d>
                      </m:oMath>
                    </m:oMathPara>
                  </a14:m>
                  <a:endParaRPr lang="en-CH" sz="1200" dirty="0"/>
                </a:p>
              </p:txBody>
            </p:sp>
          </mc:Choice>
          <mc:Fallback xmlns="">
            <p:sp>
              <p:nvSpPr>
                <p:cNvPr id="45" name="TextBox 44">
                  <a:extLst>
                    <a:ext uri="{FF2B5EF4-FFF2-40B4-BE49-F238E27FC236}">
                      <a16:creationId xmlns:a16="http://schemas.microsoft.com/office/drawing/2014/main" id="{713D0D50-8784-D772-4144-16D70FE30BFD}"/>
                    </a:ext>
                  </a:extLst>
                </p:cNvPr>
                <p:cNvSpPr txBox="1">
                  <a:spLocks noRot="1" noChangeAspect="1" noMove="1" noResize="1" noEditPoints="1" noAdjustHandles="1" noChangeArrowheads="1" noChangeShapeType="1" noTextEdit="1"/>
                </p:cNvSpPr>
                <p:nvPr/>
              </p:nvSpPr>
              <p:spPr>
                <a:xfrm>
                  <a:off x="3255982" y="3664110"/>
                  <a:ext cx="499689" cy="184666"/>
                </a:xfrm>
                <a:prstGeom prst="rect">
                  <a:avLst/>
                </a:prstGeom>
                <a:blipFill>
                  <a:blip r:embed="rId14"/>
                  <a:stretch>
                    <a:fillRect l="-7500" b="-666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30A1141-B115-5155-E079-E673D159BC93}"/>
                    </a:ext>
                  </a:extLst>
                </p:cNvPr>
                <p:cNvSpPr txBox="1"/>
                <p:nvPr/>
              </p:nvSpPr>
              <p:spPr>
                <a:xfrm>
                  <a:off x="1728827" y="1854757"/>
                  <a:ext cx="10394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solidFill>
                              <a:srgbClr val="0070C0"/>
                            </a:solidFill>
                            <a:latin typeface="Cambria Math" panose="02040503050406030204" pitchFamily="18" charset="0"/>
                          </a:rPr>
                          <m:t>𝑥</m:t>
                        </m:r>
                        <m:r>
                          <a:rPr lang="fr-CH" sz="2400" b="0" i="1" smtClean="0">
                            <a:solidFill>
                              <a:srgbClr val="0070C0"/>
                            </a:solidFill>
                            <a:latin typeface="Cambria Math" panose="02040503050406030204" pitchFamily="18" charset="0"/>
                          </a:rPr>
                          <m:t>&lt;8.5</m:t>
                        </m:r>
                      </m:oMath>
                    </m:oMathPara>
                  </a14:m>
                  <a:endParaRPr lang="en-CH" sz="2400" dirty="0">
                    <a:solidFill>
                      <a:srgbClr val="0070C0"/>
                    </a:solidFill>
                  </a:endParaRPr>
                </a:p>
              </p:txBody>
            </p:sp>
          </mc:Choice>
          <mc:Fallback xmlns="">
            <p:sp>
              <p:nvSpPr>
                <p:cNvPr id="50" name="TextBox 49">
                  <a:extLst>
                    <a:ext uri="{FF2B5EF4-FFF2-40B4-BE49-F238E27FC236}">
                      <a16:creationId xmlns:a16="http://schemas.microsoft.com/office/drawing/2014/main" id="{630A1141-B115-5155-E079-E673D159BC93}"/>
                    </a:ext>
                  </a:extLst>
                </p:cNvPr>
                <p:cNvSpPr txBox="1">
                  <a:spLocks noRot="1" noChangeAspect="1" noMove="1" noResize="1" noEditPoints="1" noAdjustHandles="1" noChangeArrowheads="1" noChangeShapeType="1" noTextEdit="1"/>
                </p:cNvSpPr>
                <p:nvPr/>
              </p:nvSpPr>
              <p:spPr>
                <a:xfrm>
                  <a:off x="1728827" y="1854757"/>
                  <a:ext cx="1039452" cy="369332"/>
                </a:xfrm>
                <a:prstGeom prst="rect">
                  <a:avLst/>
                </a:prstGeom>
                <a:blipFill>
                  <a:blip r:embed="rId15"/>
                  <a:stretch>
                    <a:fillRect l="-4878" r="-7317" b="-3226"/>
                  </a:stretch>
                </a:blipFill>
              </p:spPr>
              <p:txBody>
                <a:bodyPr/>
                <a:lstStyle/>
                <a:p>
                  <a:r>
                    <a:rPr lang="en-CH">
                      <a:noFill/>
                    </a:rPr>
                    <a:t> </a:t>
                  </a:r>
                </a:p>
              </p:txBody>
            </p:sp>
          </mc:Fallback>
        </mc:AlternateContent>
        <p:sp>
          <p:nvSpPr>
            <p:cNvPr id="52" name="Rectangle 51">
              <a:extLst>
                <a:ext uri="{FF2B5EF4-FFF2-40B4-BE49-F238E27FC236}">
                  <a16:creationId xmlns:a16="http://schemas.microsoft.com/office/drawing/2014/main" id="{9B09E995-AFAF-8C7A-793B-D4241EC6FDFD}"/>
                </a:ext>
              </a:extLst>
            </p:cNvPr>
            <p:cNvSpPr/>
            <p:nvPr/>
          </p:nvSpPr>
          <p:spPr>
            <a:xfrm>
              <a:off x="369996" y="3325435"/>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063B277-526D-8D9D-B2E4-2FEBBD1C7AA1}"/>
                    </a:ext>
                  </a:extLst>
                </p:cNvPr>
                <p:cNvSpPr txBox="1"/>
                <p:nvPr/>
              </p:nvSpPr>
              <p:spPr>
                <a:xfrm>
                  <a:off x="842070" y="3661714"/>
                  <a:ext cx="85074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1,2,3,4</m:t>
                            </m:r>
                          </m:e>
                        </m:d>
                      </m:oMath>
                    </m:oMathPara>
                  </a14:m>
                  <a:endParaRPr lang="en-CH" sz="1200" dirty="0"/>
                </a:p>
              </p:txBody>
            </p:sp>
          </mc:Choice>
          <mc:Fallback xmlns="">
            <p:sp>
              <p:nvSpPr>
                <p:cNvPr id="53" name="TextBox 52">
                  <a:extLst>
                    <a:ext uri="{FF2B5EF4-FFF2-40B4-BE49-F238E27FC236}">
                      <a16:creationId xmlns:a16="http://schemas.microsoft.com/office/drawing/2014/main" id="{2063B277-526D-8D9D-B2E4-2FEBBD1C7AA1}"/>
                    </a:ext>
                  </a:extLst>
                </p:cNvPr>
                <p:cNvSpPr txBox="1">
                  <a:spLocks noRot="1" noChangeAspect="1" noMove="1" noResize="1" noEditPoints="1" noAdjustHandles="1" noChangeArrowheads="1" noChangeShapeType="1" noTextEdit="1"/>
                </p:cNvSpPr>
                <p:nvPr/>
              </p:nvSpPr>
              <p:spPr>
                <a:xfrm>
                  <a:off x="842070" y="3661714"/>
                  <a:ext cx="850746" cy="184666"/>
                </a:xfrm>
                <a:prstGeom prst="rect">
                  <a:avLst/>
                </a:prstGeom>
                <a:blipFill>
                  <a:blip r:embed="rId16"/>
                  <a:stretch>
                    <a:fillRect l="-4412" b="-6667"/>
                  </a:stretch>
                </a:blipFill>
              </p:spPr>
              <p:txBody>
                <a:bodyPr/>
                <a:lstStyle/>
                <a:p>
                  <a:r>
                    <a:rPr lang="en-CH">
                      <a:noFill/>
                    </a:rPr>
                    <a:t> </a:t>
                  </a:r>
                </a:p>
              </p:txBody>
            </p:sp>
          </mc:Fallback>
        </mc:AlternateContent>
      </p:grpSp>
      <p:pic>
        <p:nvPicPr>
          <p:cNvPr id="8" name="Picture 7">
            <a:extLst>
              <a:ext uri="{FF2B5EF4-FFF2-40B4-BE49-F238E27FC236}">
                <a16:creationId xmlns:a16="http://schemas.microsoft.com/office/drawing/2014/main" id="{6A1DE2D3-8FAB-F28E-71A2-5FA741194675}"/>
              </a:ext>
            </a:extLst>
          </p:cNvPr>
          <p:cNvPicPr>
            <a:picLocks noChangeAspect="1"/>
          </p:cNvPicPr>
          <p:nvPr/>
        </p:nvPicPr>
        <p:blipFill>
          <a:blip r:embed="rId17"/>
          <a:stretch>
            <a:fillRect/>
          </a:stretch>
        </p:blipFill>
        <p:spPr>
          <a:xfrm>
            <a:off x="5017648" y="526486"/>
            <a:ext cx="5925207" cy="4333115"/>
          </a:xfrm>
          <a:prstGeom prst="rect">
            <a:avLst/>
          </a:prstGeom>
        </p:spPr>
      </p:pic>
      <p:pic>
        <p:nvPicPr>
          <p:cNvPr id="10" name="Picture 9">
            <a:extLst>
              <a:ext uri="{FF2B5EF4-FFF2-40B4-BE49-F238E27FC236}">
                <a16:creationId xmlns:a16="http://schemas.microsoft.com/office/drawing/2014/main" id="{C5EEECD8-8B90-931A-C8EF-CDB3CCBF76FA}"/>
              </a:ext>
            </a:extLst>
          </p:cNvPr>
          <p:cNvPicPr>
            <a:picLocks noChangeAspect="1"/>
          </p:cNvPicPr>
          <p:nvPr/>
        </p:nvPicPr>
        <p:blipFill>
          <a:blip r:embed="rId18"/>
          <a:stretch>
            <a:fillRect/>
          </a:stretch>
        </p:blipFill>
        <p:spPr>
          <a:xfrm>
            <a:off x="5017648" y="526486"/>
            <a:ext cx="5925207" cy="4333115"/>
          </a:xfrm>
          <a:prstGeom prst="rect">
            <a:avLst/>
          </a:prstGeom>
        </p:spPr>
      </p:pic>
      <p:pic>
        <p:nvPicPr>
          <p:cNvPr id="15" name="Picture 14">
            <a:extLst>
              <a:ext uri="{FF2B5EF4-FFF2-40B4-BE49-F238E27FC236}">
                <a16:creationId xmlns:a16="http://schemas.microsoft.com/office/drawing/2014/main" id="{FEA6724F-6439-5DD1-BD21-F9BC3A750075}"/>
              </a:ext>
            </a:extLst>
          </p:cNvPr>
          <p:cNvPicPr>
            <a:picLocks noChangeAspect="1"/>
          </p:cNvPicPr>
          <p:nvPr/>
        </p:nvPicPr>
        <p:blipFill>
          <a:blip r:embed="rId19"/>
          <a:stretch>
            <a:fillRect/>
          </a:stretch>
        </p:blipFill>
        <p:spPr>
          <a:xfrm>
            <a:off x="5017648" y="526486"/>
            <a:ext cx="5925207" cy="4333115"/>
          </a:xfrm>
          <a:prstGeom prst="rect">
            <a:avLst/>
          </a:prstGeom>
        </p:spPr>
      </p:pic>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2D0F0268-EF0D-AAE4-EC52-9776F4BA8B6B}"/>
                  </a:ext>
                </a:extLst>
              </p:cNvPr>
              <p:cNvSpPr txBox="1"/>
              <p:nvPr/>
            </p:nvSpPr>
            <p:spPr>
              <a:xfrm>
                <a:off x="502744" y="3281996"/>
                <a:ext cx="161438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sz="2400" i="1" smtClean="0">
                          <a:solidFill>
                            <a:srgbClr val="0070C0"/>
                          </a:solidFill>
                          <a:latin typeface="Cambria Math" panose="02040503050406030204" pitchFamily="18" charset="0"/>
                          <a:ea typeface="Cambria Math" panose="02040503050406030204" pitchFamily="18" charset="0"/>
                        </a:rPr>
                        <m:t>𝜈</m:t>
                      </m:r>
                      <m:r>
                        <a:rPr lang="fr-CH" sz="2400" i="1" smtClean="0">
                          <a:solidFill>
                            <a:srgbClr val="0070C0"/>
                          </a:solidFill>
                          <a:latin typeface="Cambria Math" panose="02040503050406030204" pitchFamily="18" charset="0"/>
                          <a:ea typeface="Cambria Math" panose="02040503050406030204" pitchFamily="18" charset="0"/>
                        </a:rPr>
                        <m:t>=−0.7</m:t>
                      </m:r>
                      <m:r>
                        <a:rPr lang="fr-CH" sz="2400" b="0" i="1" smtClean="0">
                          <a:solidFill>
                            <a:srgbClr val="0070C0"/>
                          </a:solidFill>
                          <a:latin typeface="Cambria Math" panose="02040503050406030204" pitchFamily="18" charset="0"/>
                          <a:ea typeface="Cambria Math" panose="02040503050406030204" pitchFamily="18" charset="0"/>
                        </a:rPr>
                        <m:t>0</m:t>
                      </m:r>
                    </m:oMath>
                  </m:oMathPara>
                </a14:m>
                <a:endParaRPr lang="en-CH" sz="2400" dirty="0">
                  <a:solidFill>
                    <a:srgbClr val="0070C0"/>
                  </a:solidFill>
                </a:endParaRPr>
              </a:p>
            </p:txBody>
          </p:sp>
        </mc:Choice>
        <mc:Fallback>
          <p:sp>
            <p:nvSpPr>
              <p:cNvPr id="56" name="TextBox 55">
                <a:extLst>
                  <a:ext uri="{FF2B5EF4-FFF2-40B4-BE49-F238E27FC236}">
                    <a16:creationId xmlns:a16="http://schemas.microsoft.com/office/drawing/2014/main" id="{2D0F0268-EF0D-AAE4-EC52-9776F4BA8B6B}"/>
                  </a:ext>
                </a:extLst>
              </p:cNvPr>
              <p:cNvSpPr txBox="1">
                <a:spLocks noRot="1" noChangeAspect="1" noMove="1" noResize="1" noEditPoints="1" noAdjustHandles="1" noChangeArrowheads="1" noChangeShapeType="1" noTextEdit="1"/>
              </p:cNvSpPr>
              <p:nvPr/>
            </p:nvSpPr>
            <p:spPr>
              <a:xfrm>
                <a:off x="502744" y="3281996"/>
                <a:ext cx="1614381" cy="461665"/>
              </a:xfrm>
              <a:prstGeom prst="rect">
                <a:avLst/>
              </a:prstGeom>
              <a:blipFill>
                <a:blip r:embed="rId20"/>
                <a:stretch>
                  <a:fillRect/>
                </a:stretch>
              </a:blipFill>
            </p:spPr>
            <p:txBody>
              <a:bodyPr/>
              <a:lstStyle/>
              <a:p>
                <a:r>
                  <a:rPr lang="en-CH">
                    <a:noFill/>
                  </a:rPr>
                  <a:t> </a:t>
                </a:r>
              </a:p>
            </p:txBody>
          </p:sp>
        </mc:Fallback>
      </mc:AlternateContent>
      <p:pic>
        <p:nvPicPr>
          <p:cNvPr id="16" name="Picture 15">
            <a:extLst>
              <a:ext uri="{FF2B5EF4-FFF2-40B4-BE49-F238E27FC236}">
                <a16:creationId xmlns:a16="http://schemas.microsoft.com/office/drawing/2014/main" id="{85BE328E-67EE-2C6C-B2BD-657DF72123EE}"/>
              </a:ext>
            </a:extLst>
          </p:cNvPr>
          <p:cNvPicPr>
            <a:picLocks noChangeAspect="1"/>
          </p:cNvPicPr>
          <p:nvPr/>
        </p:nvPicPr>
        <p:blipFill>
          <a:blip r:embed="rId21"/>
          <a:stretch>
            <a:fillRect/>
          </a:stretch>
        </p:blipFill>
        <p:spPr>
          <a:xfrm>
            <a:off x="5017648" y="526486"/>
            <a:ext cx="5925207" cy="4333115"/>
          </a:xfrm>
          <a:prstGeom prst="rect">
            <a:avLst/>
          </a:prstGeom>
        </p:spPr>
      </p:pic>
      <p:pic>
        <p:nvPicPr>
          <p:cNvPr id="17" name="Picture 16">
            <a:extLst>
              <a:ext uri="{FF2B5EF4-FFF2-40B4-BE49-F238E27FC236}">
                <a16:creationId xmlns:a16="http://schemas.microsoft.com/office/drawing/2014/main" id="{82EA19EF-24C4-85C3-280D-206F98973DD6}"/>
              </a:ext>
            </a:extLst>
          </p:cNvPr>
          <p:cNvPicPr>
            <a:picLocks noChangeAspect="1"/>
          </p:cNvPicPr>
          <p:nvPr/>
        </p:nvPicPr>
        <p:blipFill>
          <a:blip r:embed="rId22"/>
          <a:stretch>
            <a:fillRect/>
          </a:stretch>
        </p:blipFill>
        <p:spPr>
          <a:xfrm>
            <a:off x="5017648" y="526486"/>
            <a:ext cx="5925207" cy="4333115"/>
          </a:xfrm>
          <a:prstGeom prst="rect">
            <a:avLst/>
          </a:prstGeom>
        </p:spPr>
      </p:pic>
      <p:pic>
        <p:nvPicPr>
          <p:cNvPr id="20" name="Picture 19">
            <a:extLst>
              <a:ext uri="{FF2B5EF4-FFF2-40B4-BE49-F238E27FC236}">
                <a16:creationId xmlns:a16="http://schemas.microsoft.com/office/drawing/2014/main" id="{CF492BA4-A9AF-A508-D7DE-63B3FE15DE5C}"/>
              </a:ext>
            </a:extLst>
          </p:cNvPr>
          <p:cNvPicPr>
            <a:picLocks noChangeAspect="1"/>
          </p:cNvPicPr>
          <p:nvPr/>
        </p:nvPicPr>
        <p:blipFill>
          <a:blip r:embed="rId23"/>
          <a:stretch>
            <a:fillRect/>
          </a:stretch>
        </p:blipFill>
        <p:spPr>
          <a:xfrm>
            <a:off x="5017648" y="526486"/>
            <a:ext cx="5925207" cy="4333115"/>
          </a:xfrm>
          <a:prstGeom prst="rect">
            <a:avLst/>
          </a:prstGeom>
        </p:spPr>
      </p:pic>
      <p:pic>
        <p:nvPicPr>
          <p:cNvPr id="21" name="Picture 20">
            <a:extLst>
              <a:ext uri="{FF2B5EF4-FFF2-40B4-BE49-F238E27FC236}">
                <a16:creationId xmlns:a16="http://schemas.microsoft.com/office/drawing/2014/main" id="{2EA087D8-FD03-B16A-C5DD-3507645FDFD6}"/>
              </a:ext>
            </a:extLst>
          </p:cNvPr>
          <p:cNvPicPr>
            <a:picLocks noChangeAspect="1"/>
          </p:cNvPicPr>
          <p:nvPr/>
        </p:nvPicPr>
        <p:blipFill>
          <a:blip r:embed="rId24"/>
          <a:stretch>
            <a:fillRect/>
          </a:stretch>
        </p:blipFill>
        <p:spPr>
          <a:xfrm>
            <a:off x="5017648" y="526486"/>
            <a:ext cx="5925207" cy="4333115"/>
          </a:xfrm>
          <a:prstGeom prst="rect">
            <a:avLst/>
          </a:prstGeom>
        </p:spPr>
      </p:pic>
      <p:pic>
        <p:nvPicPr>
          <p:cNvPr id="22" name="Picture 21">
            <a:extLst>
              <a:ext uri="{FF2B5EF4-FFF2-40B4-BE49-F238E27FC236}">
                <a16:creationId xmlns:a16="http://schemas.microsoft.com/office/drawing/2014/main" id="{7D08642D-DF18-A99D-FA60-71D354DF3367}"/>
              </a:ext>
            </a:extLst>
          </p:cNvPr>
          <p:cNvPicPr>
            <a:picLocks noChangeAspect="1"/>
          </p:cNvPicPr>
          <p:nvPr/>
        </p:nvPicPr>
        <p:blipFill>
          <a:blip r:embed="rId25"/>
          <a:stretch>
            <a:fillRect/>
          </a:stretch>
        </p:blipFill>
        <p:spPr>
          <a:xfrm>
            <a:off x="5017648" y="526486"/>
            <a:ext cx="5925207" cy="4333115"/>
          </a:xfrm>
          <a:prstGeom prst="rect">
            <a:avLst/>
          </a:prstGeom>
        </p:spPr>
      </p:pic>
      <p:pic>
        <p:nvPicPr>
          <p:cNvPr id="25" name="Picture 24">
            <a:extLst>
              <a:ext uri="{FF2B5EF4-FFF2-40B4-BE49-F238E27FC236}">
                <a16:creationId xmlns:a16="http://schemas.microsoft.com/office/drawing/2014/main" id="{56F245FC-4AEF-3C12-0C4C-CADD4EC5356C}"/>
              </a:ext>
            </a:extLst>
          </p:cNvPr>
          <p:cNvPicPr>
            <a:picLocks noChangeAspect="1"/>
          </p:cNvPicPr>
          <p:nvPr/>
        </p:nvPicPr>
        <p:blipFill>
          <a:blip r:embed="rId26"/>
          <a:stretch>
            <a:fillRect/>
          </a:stretch>
        </p:blipFill>
        <p:spPr>
          <a:xfrm>
            <a:off x="5017648" y="526486"/>
            <a:ext cx="5925207" cy="4333115"/>
          </a:xfrm>
          <a:prstGeom prst="rect">
            <a:avLst/>
          </a:prstGeom>
        </p:spPr>
      </p:pic>
      <p:pic>
        <p:nvPicPr>
          <p:cNvPr id="26" name="Picture 25">
            <a:extLst>
              <a:ext uri="{FF2B5EF4-FFF2-40B4-BE49-F238E27FC236}">
                <a16:creationId xmlns:a16="http://schemas.microsoft.com/office/drawing/2014/main" id="{D4DAE778-A72E-B95A-B5A2-055E6A40BB0E}"/>
              </a:ext>
            </a:extLst>
          </p:cNvPr>
          <p:cNvPicPr>
            <a:picLocks noChangeAspect="1"/>
          </p:cNvPicPr>
          <p:nvPr/>
        </p:nvPicPr>
        <p:blipFill>
          <a:blip r:embed="rId27"/>
          <a:stretch>
            <a:fillRect/>
          </a:stretch>
        </p:blipFill>
        <p:spPr>
          <a:xfrm>
            <a:off x="5017648" y="526486"/>
            <a:ext cx="5925207" cy="4333115"/>
          </a:xfrm>
          <a:prstGeom prst="rect">
            <a:avLst/>
          </a:prstGeom>
        </p:spPr>
      </p:pic>
      <p:pic>
        <p:nvPicPr>
          <p:cNvPr id="27" name="Picture 26">
            <a:extLst>
              <a:ext uri="{FF2B5EF4-FFF2-40B4-BE49-F238E27FC236}">
                <a16:creationId xmlns:a16="http://schemas.microsoft.com/office/drawing/2014/main" id="{A5C10C0C-1D42-2196-29A3-676050A5D6F0}"/>
              </a:ext>
            </a:extLst>
          </p:cNvPr>
          <p:cNvPicPr>
            <a:picLocks noChangeAspect="1"/>
          </p:cNvPicPr>
          <p:nvPr/>
        </p:nvPicPr>
        <p:blipFill>
          <a:blip r:embed="rId28"/>
          <a:stretch>
            <a:fillRect/>
          </a:stretch>
        </p:blipFill>
        <p:spPr>
          <a:xfrm>
            <a:off x="5017648" y="526486"/>
            <a:ext cx="5925207" cy="4333115"/>
          </a:xfrm>
          <a:prstGeom prst="rect">
            <a:avLst/>
          </a:prstGeom>
        </p:spPr>
      </p:pic>
      <p:pic>
        <p:nvPicPr>
          <p:cNvPr id="28" name="Picture 27">
            <a:extLst>
              <a:ext uri="{FF2B5EF4-FFF2-40B4-BE49-F238E27FC236}">
                <a16:creationId xmlns:a16="http://schemas.microsoft.com/office/drawing/2014/main" id="{025BC1BA-3B56-8F69-8010-120C6A7A720D}"/>
              </a:ext>
            </a:extLst>
          </p:cNvPr>
          <p:cNvPicPr>
            <a:picLocks noChangeAspect="1"/>
          </p:cNvPicPr>
          <p:nvPr/>
        </p:nvPicPr>
        <p:blipFill>
          <a:blip r:embed="rId29"/>
          <a:stretch>
            <a:fillRect/>
          </a:stretch>
        </p:blipFill>
        <p:spPr>
          <a:xfrm>
            <a:off x="5017648" y="526486"/>
            <a:ext cx="5925207" cy="4333115"/>
          </a:xfrm>
          <a:prstGeom prst="rect">
            <a:avLst/>
          </a:prstGeom>
        </p:spPr>
      </p:pic>
      <p:pic>
        <p:nvPicPr>
          <p:cNvPr id="24" name="Picture 23">
            <a:extLst>
              <a:ext uri="{FF2B5EF4-FFF2-40B4-BE49-F238E27FC236}">
                <a16:creationId xmlns:a16="http://schemas.microsoft.com/office/drawing/2014/main" id="{765E6170-5128-F1B1-00AD-46AF0D519CCC}"/>
              </a:ext>
            </a:extLst>
          </p:cNvPr>
          <p:cNvPicPr>
            <a:picLocks noChangeAspect="1"/>
          </p:cNvPicPr>
          <p:nvPr/>
        </p:nvPicPr>
        <p:blipFill>
          <a:blip r:embed="rId30"/>
          <a:stretch>
            <a:fillRect/>
          </a:stretch>
        </p:blipFill>
        <p:spPr>
          <a:xfrm>
            <a:off x="5017648" y="526486"/>
            <a:ext cx="5925207" cy="4333115"/>
          </a:xfrm>
          <a:prstGeom prst="rect">
            <a:avLst/>
          </a:prstGeom>
        </p:spPr>
      </p:pic>
      <p:pic>
        <p:nvPicPr>
          <p:cNvPr id="3" name="Picture 2">
            <a:extLst>
              <a:ext uri="{FF2B5EF4-FFF2-40B4-BE49-F238E27FC236}">
                <a16:creationId xmlns:a16="http://schemas.microsoft.com/office/drawing/2014/main" id="{ED158043-0E1D-315B-1B57-54669AA5E03A}"/>
              </a:ext>
            </a:extLst>
          </p:cNvPr>
          <p:cNvPicPr>
            <a:picLocks noChangeAspect="1"/>
          </p:cNvPicPr>
          <p:nvPr/>
        </p:nvPicPr>
        <p:blipFill>
          <a:blip r:embed="rId31"/>
          <a:stretch>
            <a:fillRect/>
          </a:stretch>
        </p:blipFill>
        <p:spPr>
          <a:xfrm>
            <a:off x="5017647" y="505672"/>
            <a:ext cx="5925207" cy="4345697"/>
          </a:xfrm>
          <a:prstGeom prst="rect">
            <a:avLst/>
          </a:prstGeom>
        </p:spPr>
      </p:pic>
    </p:spTree>
    <p:extLst>
      <p:ext uri="{BB962C8B-B14F-4D97-AF65-F5344CB8AC3E}">
        <p14:creationId xmlns:p14="http://schemas.microsoft.com/office/powerpoint/2010/main" val="74483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A286A-5D0E-9C71-B775-4BC556F84D14}"/>
              </a:ext>
            </a:extLst>
          </p:cNvPr>
          <p:cNvSpPr>
            <a:spLocks noGrp="1"/>
          </p:cNvSpPr>
          <p:nvPr>
            <p:ph type="title"/>
          </p:nvPr>
        </p:nvSpPr>
        <p:spPr/>
        <p:txBody>
          <a:bodyPr/>
          <a:lstStyle/>
          <a:p>
            <a:r>
              <a:rPr lang="en-CH" dirty="0"/>
              <a:t>XGBoost – Approximate algo and missing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9F6F74-1AA7-729B-3126-126EF8F745AC}"/>
                  </a:ext>
                </a:extLst>
              </p:cNvPr>
              <p:cNvSpPr>
                <a:spLocks noGrp="1"/>
              </p:cNvSpPr>
              <p:nvPr>
                <p:ph idx="1"/>
              </p:nvPr>
            </p:nvSpPr>
            <p:spPr/>
            <p:txBody>
              <a:bodyPr>
                <a:normAutofit lnSpcReduction="10000"/>
              </a:bodyPr>
              <a:lstStyle/>
              <a:p>
                <a:r>
                  <a:rPr lang="en-CH" sz="3200" dirty="0">
                    <a:solidFill>
                      <a:srgbClr val="0070C0"/>
                    </a:solidFill>
                  </a:rPr>
                  <a:t>Instead of testing each value of a numeric feature as a potential th</a:t>
                </a:r>
                <a:r>
                  <a:rPr lang="en-GB" sz="3200" dirty="0">
                    <a:solidFill>
                      <a:srgbClr val="0070C0"/>
                    </a:solidFill>
                  </a:rPr>
                  <a:t>re</a:t>
                </a:r>
                <a:r>
                  <a:rPr lang="en-CH" sz="3200" dirty="0">
                    <a:solidFill>
                      <a:srgbClr val="0070C0"/>
                    </a:solidFill>
                  </a:rPr>
                  <a:t>shold, XGBoost has a</a:t>
                </a:r>
                <a:r>
                  <a:rPr lang="en-GB" sz="3200" dirty="0">
                    <a:solidFill>
                      <a:srgbClr val="0070C0"/>
                    </a:solidFill>
                  </a:rPr>
                  <a:t>n</a:t>
                </a:r>
                <a:r>
                  <a:rPr lang="en-CH" sz="3200" dirty="0">
                    <a:solidFill>
                      <a:srgbClr val="0070C0"/>
                    </a:solidFill>
                  </a:rPr>
                  <a:t> approximate </a:t>
                </a:r>
                <a:r>
                  <a:rPr lang="en-CH" sz="3200" i="1" dirty="0">
                    <a:solidFill>
                      <a:srgbClr val="FF0000"/>
                    </a:solidFill>
                  </a:rPr>
                  <a:t>histogram</a:t>
                </a:r>
                <a:r>
                  <a:rPr lang="en-CH" sz="3200" dirty="0">
                    <a:solidFill>
                      <a:srgbClr val="0070C0"/>
                    </a:solidFill>
                  </a:rPr>
                  <a:t>-based algorithm, which only allows splits at certain percentiles. </a:t>
                </a:r>
              </a:p>
              <a:p>
                <a:pPr lvl="1"/>
                <a:r>
                  <a:rPr lang="en-CH" sz="2800" dirty="0">
                    <a:solidFill>
                      <a:srgbClr val="0070C0"/>
                    </a:solidFill>
                  </a:rPr>
                  <a:t>Each interval contains datapoints </a:t>
                </a:r>
                <a14:m>
                  <m:oMath xmlns:m="http://schemas.openxmlformats.org/officeDocument/2006/math">
                    <m:sSub>
                      <m:sSubPr>
                        <m:ctrlPr>
                          <a:rPr lang="en-CH" sz="2800" i="1">
                            <a:solidFill>
                              <a:srgbClr val="0070C0"/>
                            </a:solidFill>
                            <a:latin typeface="Cambria Math" panose="02040503050406030204" pitchFamily="18" charset="0"/>
                          </a:rPr>
                        </m:ctrlPr>
                      </m:sSubPr>
                      <m:e>
                        <m:r>
                          <a:rPr lang="fr-CH" sz="2800" b="1" i="1" smtClean="0">
                            <a:solidFill>
                              <a:srgbClr val="0070C0"/>
                            </a:solidFill>
                            <a:latin typeface="Cambria Math" panose="02040503050406030204" pitchFamily="18" charset="0"/>
                          </a:rPr>
                          <m:t>𝒙</m:t>
                        </m:r>
                      </m:e>
                      <m:sub>
                        <m:r>
                          <a:rPr lang="fr-CH" sz="2800" i="1">
                            <a:solidFill>
                              <a:srgbClr val="0070C0"/>
                            </a:solidFill>
                            <a:latin typeface="Cambria Math" panose="02040503050406030204" pitchFamily="18" charset="0"/>
                          </a:rPr>
                          <m:t>𝑖</m:t>
                        </m:r>
                      </m:sub>
                    </m:sSub>
                  </m:oMath>
                </a14:m>
                <a:r>
                  <a:rPr lang="en-CH" sz="2800" dirty="0">
                    <a:solidFill>
                      <a:srgbClr val="0070C0"/>
                    </a:solidFill>
                  </a:rPr>
                  <a:t> with a similar sum of hessian </a:t>
                </a:r>
                <a14:m>
                  <m:oMath xmlns:m="http://schemas.openxmlformats.org/officeDocument/2006/math">
                    <m:sSub>
                      <m:sSubPr>
                        <m:ctrlPr>
                          <a:rPr lang="en-CH" sz="2800" i="1">
                            <a:solidFill>
                              <a:srgbClr val="0070C0"/>
                            </a:solidFill>
                            <a:latin typeface="Cambria Math" panose="02040503050406030204" pitchFamily="18" charset="0"/>
                          </a:rPr>
                        </m:ctrlPr>
                      </m:sSubPr>
                      <m:e>
                        <m:r>
                          <a:rPr lang="fr-CH" sz="2800" b="0" i="1" smtClean="0">
                            <a:solidFill>
                              <a:srgbClr val="0070C0"/>
                            </a:solidFill>
                            <a:latin typeface="Cambria Math" panose="02040503050406030204" pitchFamily="18" charset="0"/>
                          </a:rPr>
                          <m:t>h</m:t>
                        </m:r>
                      </m:e>
                      <m:sub>
                        <m:r>
                          <a:rPr lang="fr-CH" sz="2800" i="1">
                            <a:solidFill>
                              <a:srgbClr val="0070C0"/>
                            </a:solidFill>
                            <a:latin typeface="Cambria Math" panose="02040503050406030204" pitchFamily="18" charset="0"/>
                          </a:rPr>
                          <m:t>𝑖</m:t>
                        </m:r>
                      </m:sub>
                    </m:sSub>
                  </m:oMath>
                </a14:m>
                <a:r>
                  <a:rPr lang="en-CH" sz="2800" dirty="0">
                    <a:solidFill>
                      <a:srgbClr val="0070C0"/>
                    </a:solidFill>
                  </a:rPr>
                  <a:t> </a:t>
                </a:r>
              </a:p>
              <a:p>
                <a:r>
                  <a:rPr lang="en-CH" sz="3200" dirty="0">
                    <a:solidFill>
                      <a:srgbClr val="0070C0"/>
                    </a:solidFill>
                  </a:rPr>
                  <a:t>In case of missing values, XGBoost calculates a default direction for each node. The default direction gives the largest gain </a:t>
                </a:r>
                <a14:m>
                  <m:oMath xmlns:m="http://schemas.openxmlformats.org/officeDocument/2006/math">
                    <m:sSub>
                      <m:sSubPr>
                        <m:ctrlPr>
                          <a:rPr lang="en-CH" sz="3200" i="1" smtClean="0">
                            <a:solidFill>
                              <a:srgbClr val="0070C0"/>
                            </a:solidFill>
                            <a:latin typeface="Cambria Math" panose="02040503050406030204" pitchFamily="18" charset="0"/>
                            <a:ea typeface="Cambria Math" panose="02040503050406030204" pitchFamily="18" charset="0"/>
                          </a:rPr>
                        </m:ctrlPr>
                      </m:sSubPr>
                      <m:e>
                        <m:r>
                          <a:rPr lang="en-CH" sz="3200" i="1">
                            <a:solidFill>
                              <a:srgbClr val="0070C0"/>
                            </a:solidFill>
                            <a:latin typeface="Cambria Math" panose="02040503050406030204" pitchFamily="18" charset="0"/>
                            <a:ea typeface="Cambria Math" panose="02040503050406030204" pitchFamily="18" charset="0"/>
                          </a:rPr>
                          <m:t>ℒ</m:t>
                        </m:r>
                      </m:e>
                      <m:sub>
                        <m:r>
                          <a:rPr lang="fr-CH" sz="3200" b="0" i="1" smtClean="0">
                            <a:solidFill>
                              <a:srgbClr val="0070C0"/>
                            </a:solidFill>
                            <a:latin typeface="Cambria Math" panose="02040503050406030204" pitchFamily="18" charset="0"/>
                            <a:ea typeface="Cambria Math" panose="02040503050406030204" pitchFamily="18" charset="0"/>
                          </a:rPr>
                          <m:t>𝑠𝑝𝑙𝑖𝑡</m:t>
                        </m:r>
                      </m:sub>
                    </m:sSub>
                  </m:oMath>
                </a14:m>
                <a:r>
                  <a:rPr lang="en-CH" sz="3200" dirty="0">
                    <a:solidFill>
                      <a:srgbClr val="0070C0"/>
                    </a:solidFill>
                  </a:rPr>
                  <a:t> if all missing values are assigned to this direction. </a:t>
                </a:r>
              </a:p>
            </p:txBody>
          </p:sp>
        </mc:Choice>
        <mc:Fallback xmlns="">
          <p:sp>
            <p:nvSpPr>
              <p:cNvPr id="3" name="Content Placeholder 2">
                <a:extLst>
                  <a:ext uri="{FF2B5EF4-FFF2-40B4-BE49-F238E27FC236}">
                    <a16:creationId xmlns:a16="http://schemas.microsoft.com/office/drawing/2014/main" id="{179F6F74-1AA7-729B-3126-126EF8F745AC}"/>
                  </a:ext>
                </a:extLst>
              </p:cNvPr>
              <p:cNvSpPr>
                <a:spLocks noGrp="1" noRot="1" noChangeAspect="1" noMove="1" noResize="1" noEditPoints="1" noAdjustHandles="1" noChangeArrowheads="1" noChangeShapeType="1" noTextEdit="1"/>
              </p:cNvSpPr>
              <p:nvPr>
                <p:ph idx="1"/>
              </p:nvPr>
            </p:nvSpPr>
            <p:spPr>
              <a:blipFill>
                <a:blip r:embed="rId2"/>
                <a:stretch>
                  <a:fillRect l="-1327" t="-3779" r="-844"/>
                </a:stretch>
              </a:blipFill>
            </p:spPr>
            <p:txBody>
              <a:bodyPr/>
              <a:lstStyle/>
              <a:p>
                <a:r>
                  <a:rPr lang="en-CH">
                    <a:noFill/>
                  </a:rPr>
                  <a:t> </a:t>
                </a:r>
              </a:p>
            </p:txBody>
          </p:sp>
        </mc:Fallback>
      </mc:AlternateContent>
    </p:spTree>
    <p:extLst>
      <p:ext uri="{BB962C8B-B14F-4D97-AF65-F5344CB8AC3E}">
        <p14:creationId xmlns:p14="http://schemas.microsoft.com/office/powerpoint/2010/main" val="3597913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39BA92-360D-DD18-14B6-8D20990B5024}"/>
              </a:ext>
            </a:extLst>
          </p:cNvPr>
          <p:cNvSpPr>
            <a:spLocks noGrp="1"/>
          </p:cNvSpPr>
          <p:nvPr>
            <p:ph type="title"/>
          </p:nvPr>
        </p:nvSpPr>
        <p:spPr/>
        <p:txBody>
          <a:bodyPr/>
          <a:lstStyle/>
          <a:p>
            <a:r>
              <a:rPr lang="en-CH" dirty="0"/>
              <a:t>XGBoost </a:t>
            </a:r>
            <a:r>
              <a:rPr lang="en-CH" dirty="0">
                <a:hlinkClick r:id="rId2"/>
              </a:rPr>
              <a:t>Hyperparameters</a:t>
            </a:r>
            <a:endParaRPr lang="en-CH"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858648DA-EF3B-5EDA-1CC4-C76ED3E3D18F}"/>
                  </a:ext>
                </a:extLst>
              </p:cNvPr>
              <p:cNvSpPr>
                <a:spLocks noGrp="1"/>
              </p:cNvSpPr>
              <p:nvPr>
                <p:ph sz="half" idx="1"/>
              </p:nvPr>
            </p:nvSpPr>
            <p:spPr>
              <a:xfrm>
                <a:off x="838200" y="1822450"/>
                <a:ext cx="5181600" cy="4351338"/>
              </a:xfrm>
            </p:spPr>
            <p:txBody>
              <a:bodyPr>
                <a:normAutofit fontScale="92500" lnSpcReduction="20000"/>
              </a:bodyPr>
              <a:lstStyle/>
              <a:p>
                <a:r>
                  <a:rPr lang="en-GB" sz="2000" i="1" dirty="0">
                    <a:solidFill>
                      <a:srgbClr val="0070C0"/>
                    </a:solidFill>
                  </a:rPr>
                  <a:t>b</a:t>
                </a:r>
                <a:r>
                  <a:rPr lang="en-CH" sz="2000" i="1" dirty="0">
                    <a:solidFill>
                      <a:srgbClr val="0070C0"/>
                    </a:solidFill>
                  </a:rPr>
                  <a:t>ooster</a:t>
                </a:r>
                <a:r>
                  <a:rPr lang="en-CH" sz="2000" dirty="0">
                    <a:solidFill>
                      <a:srgbClr val="0070C0"/>
                    </a:solidFill>
                  </a:rPr>
                  <a:t>: base model (gbtree, dart or gblinear)</a:t>
                </a:r>
              </a:p>
              <a:p>
                <a:r>
                  <a:rPr lang="en-GB" sz="2000" i="1" dirty="0">
                    <a:solidFill>
                      <a:srgbClr val="0070C0"/>
                    </a:solidFill>
                  </a:rPr>
                  <a:t>d</a:t>
                </a:r>
                <a:r>
                  <a:rPr lang="en-CH" sz="2000" i="1" dirty="0">
                    <a:solidFill>
                      <a:srgbClr val="0070C0"/>
                    </a:solidFill>
                  </a:rPr>
                  <a:t>evice</a:t>
                </a:r>
                <a:r>
                  <a:rPr lang="en-CH" sz="2000" dirty="0">
                    <a:solidFill>
                      <a:srgbClr val="0070C0"/>
                    </a:solidFill>
                  </a:rPr>
                  <a:t>: GPU or CPU</a:t>
                </a:r>
              </a:p>
              <a:p>
                <a:r>
                  <a:rPr lang="en-GB" sz="2000" i="1" dirty="0">
                    <a:solidFill>
                      <a:srgbClr val="0070C0"/>
                    </a:solidFill>
                  </a:rPr>
                  <a:t>e</a:t>
                </a:r>
                <a:r>
                  <a:rPr lang="en-CH" sz="2000" i="1" dirty="0">
                    <a:solidFill>
                      <a:srgbClr val="0070C0"/>
                    </a:solidFill>
                  </a:rPr>
                  <a:t>ta</a:t>
                </a:r>
                <a:r>
                  <a:rPr lang="en-CH" sz="2000" dirty="0">
                    <a:solidFill>
                      <a:srgbClr val="0070C0"/>
                    </a:solidFill>
                  </a:rPr>
                  <a:t>: step size shrinkage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𝜂</m:t>
                    </m:r>
                  </m:oMath>
                </a14:m>
                <a:r>
                  <a:rPr lang="en-CH" sz="2000" dirty="0">
                    <a:solidFill>
                      <a:srgbClr val="0070C0"/>
                    </a:solidFill>
                  </a:rPr>
                  <a:t>)</a:t>
                </a:r>
              </a:p>
              <a:p>
                <a:r>
                  <a:rPr lang="en-GB" sz="2000" i="1" dirty="0">
                    <a:solidFill>
                      <a:srgbClr val="0070C0"/>
                    </a:solidFill>
                  </a:rPr>
                  <a:t>g</a:t>
                </a:r>
                <a:r>
                  <a:rPr lang="en-CH" sz="2000" i="1" dirty="0">
                    <a:solidFill>
                      <a:srgbClr val="0070C0"/>
                    </a:solidFill>
                  </a:rPr>
                  <a:t>amma</a:t>
                </a:r>
                <a:r>
                  <a:rPr lang="en-CH" sz="2000" dirty="0">
                    <a:solidFill>
                      <a:srgbClr val="0070C0"/>
                    </a:solidFill>
                  </a:rPr>
                  <a:t>: </a:t>
                </a:r>
                <a:r>
                  <a:rPr lang="en-GB" sz="2000" dirty="0">
                    <a:solidFill>
                      <a:srgbClr val="0070C0"/>
                    </a:solidFill>
                    <a:latin typeface="Lato" panose="020F0502020204030203" pitchFamily="34" charset="0"/>
                  </a:rPr>
                  <a:t>m</a:t>
                </a:r>
                <a:r>
                  <a:rPr lang="en-GB" sz="2000" b="0" i="0" dirty="0">
                    <a:solidFill>
                      <a:srgbClr val="0070C0"/>
                    </a:solidFill>
                    <a:effectLst/>
                    <a:latin typeface="Lato" panose="020F0502020204030203" pitchFamily="34" charset="0"/>
                  </a:rPr>
                  <a:t>inimum loss reduction required to make a further partition on a leaf node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𝛾</m:t>
                    </m:r>
                  </m:oMath>
                </a14:m>
                <a:r>
                  <a:rPr lang="en-GB" sz="2000" b="0" i="0" dirty="0">
                    <a:solidFill>
                      <a:srgbClr val="0070C0"/>
                    </a:solidFill>
                    <a:effectLst/>
                    <a:latin typeface="Lato" panose="020F0502020204030203" pitchFamily="34" charset="0"/>
                  </a:rPr>
                  <a:t>)</a:t>
                </a:r>
              </a:p>
              <a:p>
                <a:r>
                  <a:rPr lang="en-GB" sz="2000" b="0" i="1" dirty="0" err="1">
                    <a:solidFill>
                      <a:srgbClr val="0070C0"/>
                    </a:solidFill>
                    <a:effectLst/>
                    <a:latin typeface="SFMono-Regular"/>
                  </a:rPr>
                  <a:t>max_depth</a:t>
                </a:r>
                <a:r>
                  <a:rPr lang="en-GB" sz="2000" b="0" i="0" dirty="0">
                    <a:solidFill>
                      <a:srgbClr val="0070C0"/>
                    </a:solidFill>
                    <a:effectLst/>
                    <a:latin typeface="SFMono-Regular"/>
                  </a:rPr>
                  <a:t>: </a:t>
                </a:r>
                <a:r>
                  <a:rPr lang="en-GB" sz="2000" dirty="0">
                    <a:solidFill>
                      <a:srgbClr val="0070C0"/>
                    </a:solidFill>
                    <a:latin typeface="Lato" panose="020F0502020204030203" pitchFamily="34" charset="0"/>
                  </a:rPr>
                  <a:t>m</a:t>
                </a:r>
                <a:r>
                  <a:rPr lang="en-GB" sz="2000" b="0" i="0" dirty="0">
                    <a:solidFill>
                      <a:srgbClr val="0070C0"/>
                    </a:solidFill>
                    <a:effectLst/>
                    <a:latin typeface="Lato" panose="020F0502020204030203" pitchFamily="34" charset="0"/>
                  </a:rPr>
                  <a:t>aximum depth of a tree</a:t>
                </a:r>
              </a:p>
              <a:p>
                <a:r>
                  <a:rPr lang="en-GB" sz="2000" i="1" dirty="0" err="1">
                    <a:solidFill>
                      <a:srgbClr val="0070C0"/>
                    </a:solidFill>
                  </a:rPr>
                  <a:t>min_child_weight</a:t>
                </a:r>
                <a:r>
                  <a:rPr lang="en-GB" sz="2000" dirty="0">
                    <a:solidFill>
                      <a:srgbClr val="0070C0"/>
                    </a:solidFill>
                  </a:rPr>
                  <a:t>: minimum sum of instance weight needed in a child</a:t>
                </a:r>
              </a:p>
              <a:p>
                <a:r>
                  <a:rPr lang="en-GB" sz="2000" i="1" dirty="0">
                    <a:solidFill>
                      <a:srgbClr val="0070C0"/>
                    </a:solidFill>
                  </a:rPr>
                  <a:t>subsample</a:t>
                </a:r>
                <a:r>
                  <a:rPr lang="en-GB" sz="2000" dirty="0">
                    <a:solidFill>
                      <a:srgbClr val="0070C0"/>
                    </a:solidFill>
                  </a:rPr>
                  <a:t>:  subsample ratio of the training instances</a:t>
                </a:r>
              </a:p>
              <a:p>
                <a:r>
                  <a:rPr lang="en-GB" sz="2000" i="1" dirty="0" err="1">
                    <a:solidFill>
                      <a:srgbClr val="0070C0"/>
                    </a:solidFill>
                  </a:rPr>
                  <a:t>colsample_bytree</a:t>
                </a:r>
                <a:r>
                  <a:rPr lang="en-GB" sz="2000" dirty="0">
                    <a:solidFill>
                      <a:srgbClr val="0070C0"/>
                    </a:solidFill>
                  </a:rPr>
                  <a:t>, </a:t>
                </a:r>
                <a:r>
                  <a:rPr lang="en-GB" sz="2000" i="1" dirty="0" err="1">
                    <a:solidFill>
                      <a:srgbClr val="0070C0"/>
                    </a:solidFill>
                  </a:rPr>
                  <a:t>colsample_bylevel</a:t>
                </a:r>
                <a:r>
                  <a:rPr lang="en-GB" sz="2000" u="sng" dirty="0">
                    <a:solidFill>
                      <a:srgbClr val="0070C0"/>
                    </a:solidFill>
                  </a:rPr>
                  <a:t>, </a:t>
                </a:r>
                <a:r>
                  <a:rPr lang="en-GB" sz="2000" i="1" dirty="0" err="1">
                    <a:solidFill>
                      <a:srgbClr val="0070C0"/>
                    </a:solidFill>
                  </a:rPr>
                  <a:t>colsample_bynode</a:t>
                </a:r>
                <a:r>
                  <a:rPr lang="en-GB" sz="2000" dirty="0">
                    <a:solidFill>
                      <a:srgbClr val="0070C0"/>
                    </a:solidFill>
                  </a:rPr>
                  <a:t>: parameters for subsampling of columns</a:t>
                </a:r>
              </a:p>
              <a:p>
                <a:r>
                  <a:rPr lang="en-GB" sz="2000" i="1" dirty="0">
                    <a:solidFill>
                      <a:srgbClr val="0070C0"/>
                    </a:solidFill>
                  </a:rPr>
                  <a:t>lambda</a:t>
                </a:r>
                <a:r>
                  <a:rPr lang="en-GB" sz="2000" dirty="0">
                    <a:solidFill>
                      <a:srgbClr val="0070C0"/>
                    </a:solidFill>
                  </a:rPr>
                  <a:t>: L2 regularization term on weights</a:t>
                </a:r>
              </a:p>
              <a:p>
                <a:r>
                  <a:rPr lang="en-GB" sz="2000" i="1" dirty="0">
                    <a:solidFill>
                      <a:srgbClr val="0070C0"/>
                    </a:solidFill>
                  </a:rPr>
                  <a:t>alpha</a:t>
                </a:r>
                <a:r>
                  <a:rPr lang="en-GB" sz="2000" dirty="0">
                    <a:solidFill>
                      <a:srgbClr val="0070C0"/>
                    </a:solidFill>
                  </a:rPr>
                  <a:t>: L1 regularization term on weights</a:t>
                </a:r>
              </a:p>
              <a:p>
                <a:endParaRPr lang="en-GB" sz="2000" dirty="0">
                  <a:solidFill>
                    <a:srgbClr val="0070C0"/>
                  </a:solidFill>
                </a:endParaRPr>
              </a:p>
            </p:txBody>
          </p:sp>
        </mc:Choice>
        <mc:Fallback>
          <p:sp>
            <p:nvSpPr>
              <p:cNvPr id="6" name="Content Placeholder 5">
                <a:extLst>
                  <a:ext uri="{FF2B5EF4-FFF2-40B4-BE49-F238E27FC236}">
                    <a16:creationId xmlns:a16="http://schemas.microsoft.com/office/drawing/2014/main" id="{858648DA-EF3B-5EDA-1CC4-C76ED3E3D18F}"/>
                  </a:ext>
                </a:extLst>
              </p:cNvPr>
              <p:cNvSpPr>
                <a:spLocks noGrp="1" noRot="1" noChangeAspect="1" noMove="1" noResize="1" noEditPoints="1" noAdjustHandles="1" noChangeArrowheads="1" noChangeShapeType="1" noTextEdit="1"/>
              </p:cNvSpPr>
              <p:nvPr>
                <p:ph sz="half" idx="1"/>
              </p:nvPr>
            </p:nvSpPr>
            <p:spPr>
              <a:xfrm>
                <a:off x="838200" y="1822450"/>
                <a:ext cx="5181600" cy="4351338"/>
              </a:xfrm>
              <a:blipFill>
                <a:blip r:embed="rId3"/>
                <a:stretch>
                  <a:fillRect l="-978" t="-2616" b="-581"/>
                </a:stretch>
              </a:blipFill>
            </p:spPr>
            <p:txBody>
              <a:bodyPr/>
              <a:lstStyle/>
              <a:p>
                <a:r>
                  <a:rPr lang="en-CH">
                    <a:noFill/>
                  </a:rPr>
                  <a:t> </a:t>
                </a:r>
              </a:p>
            </p:txBody>
          </p:sp>
        </mc:Fallback>
      </mc:AlternateContent>
      <p:sp>
        <p:nvSpPr>
          <p:cNvPr id="7" name="Content Placeholder 6">
            <a:extLst>
              <a:ext uri="{FF2B5EF4-FFF2-40B4-BE49-F238E27FC236}">
                <a16:creationId xmlns:a16="http://schemas.microsoft.com/office/drawing/2014/main" id="{7B7C8D3A-9669-D7FF-AF4C-E1DEE0A712C9}"/>
              </a:ext>
            </a:extLst>
          </p:cNvPr>
          <p:cNvSpPr>
            <a:spLocks noGrp="1"/>
          </p:cNvSpPr>
          <p:nvPr>
            <p:ph sz="half" idx="2"/>
          </p:nvPr>
        </p:nvSpPr>
        <p:spPr>
          <a:xfrm>
            <a:off x="6019800" y="1822450"/>
            <a:ext cx="5181600" cy="4351338"/>
          </a:xfrm>
        </p:spPr>
        <p:txBody>
          <a:bodyPr>
            <a:normAutofit fontScale="92500" lnSpcReduction="20000"/>
          </a:bodyPr>
          <a:lstStyle/>
          <a:p>
            <a:r>
              <a:rPr lang="en-GB" sz="2000" i="1" dirty="0" err="1">
                <a:solidFill>
                  <a:srgbClr val="0070C0"/>
                </a:solidFill>
              </a:rPr>
              <a:t>tree_method</a:t>
            </a:r>
            <a:r>
              <a:rPr lang="en-GB" sz="2000" dirty="0">
                <a:solidFill>
                  <a:srgbClr val="0070C0"/>
                </a:solidFill>
              </a:rPr>
              <a:t>: The tree construction algorithm</a:t>
            </a:r>
          </a:p>
          <a:p>
            <a:r>
              <a:rPr lang="en-GB" sz="2000" i="1" dirty="0" err="1">
                <a:solidFill>
                  <a:srgbClr val="0070C0"/>
                </a:solidFill>
              </a:rPr>
              <a:t>scale_pos_weight</a:t>
            </a:r>
            <a:r>
              <a:rPr lang="en-GB" sz="2000" dirty="0">
                <a:solidFill>
                  <a:srgbClr val="0070C0"/>
                </a:solidFill>
              </a:rPr>
              <a:t>: useful for unbalanced classes</a:t>
            </a:r>
          </a:p>
          <a:p>
            <a:r>
              <a:rPr lang="en-GB" sz="2000" i="1" dirty="0" err="1">
                <a:solidFill>
                  <a:srgbClr val="0070C0"/>
                </a:solidFill>
              </a:rPr>
              <a:t>process_type</a:t>
            </a:r>
            <a:r>
              <a:rPr lang="en-GB" sz="2000" dirty="0">
                <a:solidFill>
                  <a:srgbClr val="0070C0"/>
                </a:solidFill>
              </a:rPr>
              <a:t>: used to update existing model</a:t>
            </a:r>
          </a:p>
          <a:p>
            <a:r>
              <a:rPr lang="en-GB" sz="2000" i="1" dirty="0" err="1">
                <a:solidFill>
                  <a:srgbClr val="0070C0"/>
                </a:solidFill>
              </a:rPr>
              <a:t>max_leaves</a:t>
            </a:r>
            <a:r>
              <a:rPr lang="en-GB" sz="2000" dirty="0">
                <a:solidFill>
                  <a:srgbClr val="0070C0"/>
                </a:solidFill>
              </a:rPr>
              <a:t>: maximum number of leaves</a:t>
            </a:r>
          </a:p>
          <a:p>
            <a:r>
              <a:rPr lang="en-GB" sz="2000" i="1" dirty="0" err="1">
                <a:solidFill>
                  <a:srgbClr val="0070C0"/>
                </a:solidFill>
              </a:rPr>
              <a:t>monotone_constraints</a:t>
            </a:r>
            <a:r>
              <a:rPr lang="en-GB" sz="2000" dirty="0">
                <a:solidFill>
                  <a:srgbClr val="0070C0"/>
                </a:solidFill>
              </a:rPr>
              <a:t>: constraint of variable monotonicity</a:t>
            </a:r>
          </a:p>
          <a:p>
            <a:r>
              <a:rPr lang="en-GB" sz="2000" i="1" dirty="0" err="1">
                <a:solidFill>
                  <a:srgbClr val="0070C0"/>
                </a:solidFill>
              </a:rPr>
              <a:t>interaction_constraints</a:t>
            </a:r>
            <a:r>
              <a:rPr lang="en-GB" sz="2000" dirty="0">
                <a:solidFill>
                  <a:srgbClr val="0070C0"/>
                </a:solidFill>
              </a:rPr>
              <a:t>: constraints for interaction representing permitted interactions</a:t>
            </a:r>
          </a:p>
          <a:p>
            <a:r>
              <a:rPr lang="en-GB" sz="2000" i="1" dirty="0">
                <a:solidFill>
                  <a:srgbClr val="0070C0"/>
                </a:solidFill>
              </a:rPr>
              <a:t>objective</a:t>
            </a:r>
            <a:r>
              <a:rPr lang="en-GB" sz="2000" dirty="0">
                <a:solidFill>
                  <a:srgbClr val="0070C0"/>
                </a:solidFill>
              </a:rPr>
              <a:t>: loss function</a:t>
            </a:r>
          </a:p>
          <a:p>
            <a:r>
              <a:rPr lang="en-GB" sz="2000" i="1" dirty="0" err="1">
                <a:solidFill>
                  <a:srgbClr val="0070C0"/>
                </a:solidFill>
              </a:rPr>
              <a:t>eval_metric</a:t>
            </a:r>
            <a:r>
              <a:rPr lang="en-GB" sz="2000" dirty="0">
                <a:solidFill>
                  <a:srgbClr val="0070C0"/>
                </a:solidFill>
              </a:rPr>
              <a:t>: evaluation metrics for validation data</a:t>
            </a:r>
          </a:p>
          <a:p>
            <a:r>
              <a:rPr lang="en-GB" sz="2000" i="1" dirty="0" err="1">
                <a:solidFill>
                  <a:srgbClr val="0070C0"/>
                </a:solidFill>
              </a:rPr>
              <a:t>max_cat_to_onehot</a:t>
            </a:r>
            <a:r>
              <a:rPr lang="en-GB" sz="2000" dirty="0">
                <a:solidFill>
                  <a:srgbClr val="0070C0"/>
                </a:solidFill>
              </a:rPr>
              <a:t>: how to deal with categorical features</a:t>
            </a:r>
            <a:endParaRPr lang="en-CH" sz="2000" dirty="0">
              <a:solidFill>
                <a:srgbClr val="0070C0"/>
              </a:solidFill>
            </a:endParaRPr>
          </a:p>
        </p:txBody>
      </p:sp>
      <p:pic>
        <p:nvPicPr>
          <p:cNvPr id="3" name="Picture 2">
            <a:extLst>
              <a:ext uri="{FF2B5EF4-FFF2-40B4-BE49-F238E27FC236}">
                <a16:creationId xmlns:a16="http://schemas.microsoft.com/office/drawing/2014/main" id="{3D62DD52-3F68-5EC1-54EE-B9F82300655D}"/>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7646157-10C6-C704-A74F-5781F1460E5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52211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5A38-843D-A696-7F5B-D8DED9477306}"/>
              </a:ext>
            </a:extLst>
          </p:cNvPr>
          <p:cNvSpPr>
            <a:spLocks noGrp="1"/>
          </p:cNvSpPr>
          <p:nvPr>
            <p:ph type="title"/>
          </p:nvPr>
        </p:nvSpPr>
        <p:spPr/>
        <p:txBody>
          <a:bodyPr/>
          <a:lstStyle/>
          <a:p>
            <a:r>
              <a:rPr lang="en-CH" dirty="0"/>
              <a:t>XGBoost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B2EBF7-B587-408E-772A-03A15C6FBD34}"/>
                  </a:ext>
                </a:extLst>
              </p:cNvPr>
              <p:cNvSpPr>
                <a:spLocks noGrp="1"/>
              </p:cNvSpPr>
              <p:nvPr>
                <p:ph idx="1"/>
              </p:nvPr>
            </p:nvSpPr>
            <p:spPr>
              <a:xfrm>
                <a:off x="838200" y="1510314"/>
                <a:ext cx="10515600" cy="4351338"/>
              </a:xfrm>
            </p:spPr>
            <p:txBody>
              <a:bodyPr>
                <a:normAutofit fontScale="70000" lnSpcReduction="20000"/>
              </a:bodyPr>
              <a:lstStyle/>
              <a:p>
                <a:r>
                  <a:rPr lang="en-CH" dirty="0">
                    <a:solidFill>
                      <a:srgbClr val="0070C0"/>
                    </a:solidFill>
                  </a:rPr>
                  <a:t>When to use XGBoost</a:t>
                </a:r>
              </a:p>
              <a:p>
                <a:pPr lvl="1"/>
                <a:r>
                  <a:rPr lang="en-CH" dirty="0">
                    <a:solidFill>
                      <a:srgbClr val="0070C0"/>
                    </a:solidFill>
                  </a:rPr>
                  <a:t>Classification and regression problems</a:t>
                </a:r>
              </a:p>
              <a:p>
                <a:pPr lvl="1"/>
                <a:r>
                  <a:rPr lang="en-CH" dirty="0">
                    <a:solidFill>
                      <a:srgbClr val="0070C0"/>
                    </a:solidFill>
                  </a:rPr>
                  <a:t>Categorical variables</a:t>
                </a:r>
              </a:p>
              <a:p>
                <a:pPr lvl="1"/>
                <a:r>
                  <a:rPr lang="en-CH" dirty="0">
                    <a:solidFill>
                      <a:srgbClr val="0070C0"/>
                    </a:solidFill>
                  </a:rPr>
                  <a:t>Missing values</a:t>
                </a:r>
              </a:p>
              <a:p>
                <a:pPr lvl="1"/>
                <a:r>
                  <a:rPr lang="en-CH" dirty="0">
                    <a:solidFill>
                      <a:srgbClr val="0070C0"/>
                    </a:solidFill>
                  </a:rPr>
                  <a:t>Tabular data with heterogeneous features</a:t>
                </a:r>
              </a:p>
              <a:p>
                <a:pPr lvl="1"/>
                <a:r>
                  <a:rPr lang="en-CH" dirty="0">
                    <a:solidFill>
                      <a:srgbClr val="0070C0"/>
                    </a:solidFill>
                  </a:rPr>
                  <a:t>Very flexible and comprehensive API</a:t>
                </a:r>
              </a:p>
              <a:p>
                <a:pPr lvl="1"/>
                <a:r>
                  <a:rPr lang="en-CH" dirty="0">
                    <a:solidFill>
                      <a:srgbClr val="0070C0"/>
                    </a:solidFill>
                  </a:rPr>
                  <a:t>Applicable to large data</a:t>
                </a:r>
              </a:p>
              <a:p>
                <a:pPr lvl="1"/>
                <a:r>
                  <a:rPr lang="en-CH" dirty="0">
                    <a:solidFill>
                      <a:srgbClr val="0070C0"/>
                    </a:solidFill>
                  </a:rPr>
                  <a:t>…</a:t>
                </a:r>
              </a:p>
              <a:p>
                <a:r>
                  <a:rPr lang="en-CH" dirty="0">
                    <a:solidFill>
                      <a:srgbClr val="0070C0"/>
                    </a:solidFill>
                  </a:rPr>
                  <a:t>When not to use XGBoost</a:t>
                </a:r>
              </a:p>
              <a:p>
                <a:pPr lvl="1"/>
                <a14:m>
                  <m:oMath xmlns:m="http://schemas.openxmlformats.org/officeDocument/2006/math">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rPr>
                      <m:t>&gt;</m:t>
                    </m:r>
                    <m:r>
                      <a:rPr lang="fr-CH" b="0" i="1" smtClean="0">
                        <a:solidFill>
                          <a:srgbClr val="0070C0"/>
                        </a:solidFill>
                        <a:latin typeface="Cambria Math" panose="02040503050406030204" pitchFamily="18" charset="0"/>
                      </a:rPr>
                      <m:t>𝑁</m:t>
                    </m:r>
                  </m:oMath>
                </a14:m>
                <a:r>
                  <a:rPr lang="en-CH" dirty="0">
                    <a:solidFill>
                      <a:srgbClr val="0070C0"/>
                    </a:solidFill>
                  </a:rPr>
                  <a:t>, i.e. more features than observations</a:t>
                </a:r>
              </a:p>
              <a:p>
                <a:pPr lvl="1"/>
                <a:r>
                  <a:rPr lang="en-CH" dirty="0">
                    <a:solidFill>
                      <a:srgbClr val="0070C0"/>
                    </a:solidFill>
                  </a:rPr>
                  <a:t>Regression tasks, where output needs to be continuous</a:t>
                </a:r>
              </a:p>
              <a:p>
                <a:pPr lvl="1"/>
                <a:r>
                  <a:rPr lang="en-CH" dirty="0">
                    <a:solidFill>
                      <a:srgbClr val="0070C0"/>
                    </a:solidFill>
                  </a:rPr>
                  <a:t>Extrapolation tasks</a:t>
                </a:r>
              </a:p>
              <a:p>
                <a:pPr lvl="1"/>
                <a:r>
                  <a:rPr lang="en-CH" dirty="0">
                    <a:solidFill>
                      <a:srgbClr val="0070C0"/>
                    </a:solidFill>
                  </a:rPr>
                  <a:t>For image and language processing NN are preferred</a:t>
                </a:r>
              </a:p>
              <a:p>
                <a:endParaRPr lang="en-CH" dirty="0">
                  <a:solidFill>
                    <a:srgbClr val="0070C0"/>
                  </a:solidFill>
                </a:endParaRPr>
              </a:p>
              <a:p>
                <a:r>
                  <a:rPr lang="en-CH" dirty="0">
                    <a:solidFill>
                      <a:srgbClr val="0070C0"/>
                    </a:solidFill>
                  </a:rPr>
                  <a:t>Other excellent gradient boosting tools are </a:t>
                </a:r>
                <a:r>
                  <a:rPr lang="en-CH" dirty="0">
                    <a:solidFill>
                      <a:srgbClr val="0070C0"/>
                    </a:solidFill>
                    <a:hlinkClick r:id="rId3"/>
                  </a:rPr>
                  <a:t>LightGBM</a:t>
                </a:r>
                <a:r>
                  <a:rPr lang="en-CH" dirty="0">
                    <a:solidFill>
                      <a:srgbClr val="0070C0"/>
                    </a:solidFill>
                  </a:rPr>
                  <a:t>, </a:t>
                </a:r>
                <a:r>
                  <a:rPr lang="en-CH" dirty="0">
                    <a:solidFill>
                      <a:srgbClr val="0070C0"/>
                    </a:solidFill>
                    <a:hlinkClick r:id="rId4"/>
                  </a:rPr>
                  <a:t>CatBoost</a:t>
                </a:r>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81B2EBF7-B587-408E-772A-03A15C6FBD34}"/>
                  </a:ext>
                </a:extLst>
              </p:cNvPr>
              <p:cNvSpPr>
                <a:spLocks noGrp="1" noRot="1" noChangeAspect="1" noMove="1" noResize="1" noEditPoints="1" noAdjustHandles="1" noChangeArrowheads="1" noChangeShapeType="1" noTextEdit="1"/>
              </p:cNvSpPr>
              <p:nvPr>
                <p:ph idx="1"/>
              </p:nvPr>
            </p:nvSpPr>
            <p:spPr>
              <a:xfrm>
                <a:off x="838200" y="1510314"/>
                <a:ext cx="10515600" cy="4351338"/>
              </a:xfrm>
              <a:blipFill>
                <a:blip r:embed="rId5"/>
                <a:stretch>
                  <a:fillRect l="-603" t="-2332"/>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A3EAEEA6-5901-A90F-E2C0-B2EF874E432C}"/>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0F3F9BA-F113-C95B-5632-A63FBBE1050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94753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36D2-0391-D31B-309E-461E23F89ECC}"/>
              </a:ext>
            </a:extLst>
          </p:cNvPr>
          <p:cNvSpPr>
            <a:spLocks noGrp="1"/>
          </p:cNvSpPr>
          <p:nvPr>
            <p:ph type="title"/>
          </p:nvPr>
        </p:nvSpPr>
        <p:spPr/>
        <p:txBody>
          <a:bodyPr/>
          <a:lstStyle/>
          <a:p>
            <a:r>
              <a:rPr lang="en-CH" dirty="0"/>
              <a:t>Hyperparameter optimization</a:t>
            </a:r>
          </a:p>
        </p:txBody>
      </p:sp>
      <p:sp>
        <p:nvSpPr>
          <p:cNvPr id="3" name="Content Placeholder 2">
            <a:extLst>
              <a:ext uri="{FF2B5EF4-FFF2-40B4-BE49-F238E27FC236}">
                <a16:creationId xmlns:a16="http://schemas.microsoft.com/office/drawing/2014/main" id="{9F1E6B96-55B0-FF4D-0C42-AC72845A3589}"/>
              </a:ext>
            </a:extLst>
          </p:cNvPr>
          <p:cNvSpPr>
            <a:spLocks noGrp="1"/>
          </p:cNvSpPr>
          <p:nvPr>
            <p:ph idx="1"/>
          </p:nvPr>
        </p:nvSpPr>
        <p:spPr/>
        <p:txBody>
          <a:bodyPr>
            <a:normAutofit/>
          </a:bodyPr>
          <a:lstStyle/>
          <a:p>
            <a:r>
              <a:rPr lang="en-CH" dirty="0">
                <a:solidFill>
                  <a:srgbClr val="0070C0"/>
                </a:solidFill>
              </a:rPr>
              <a:t>ML models have internal parameters, which are learned by the training algorithm, and hyperparameters, which have to be set before training.</a:t>
            </a:r>
          </a:p>
          <a:p>
            <a:r>
              <a:rPr lang="en-CH" dirty="0">
                <a:solidFill>
                  <a:srgbClr val="0070C0"/>
                </a:solidFill>
              </a:rPr>
              <a:t>Both internal - and hyperparameters have a strong impact on the performance of the ML model. </a:t>
            </a:r>
          </a:p>
          <a:p>
            <a:r>
              <a:rPr lang="en-CH" dirty="0">
                <a:solidFill>
                  <a:srgbClr val="0070C0"/>
                </a:solidFill>
              </a:rPr>
              <a:t>There is a tradeoff between CPU/GPU cycles spent on hyperparameter optimization and training. Allocating more cycles for hyperparameter optimization can be more rewarding.</a:t>
            </a:r>
          </a:p>
          <a:p>
            <a:r>
              <a:rPr lang="en-CH" dirty="0">
                <a:solidFill>
                  <a:srgbClr val="0070C0"/>
                </a:solidFill>
              </a:rPr>
              <a:t>Hyperparameter optimization is implemented as an outer loop over the CV loop</a:t>
            </a:r>
          </a:p>
        </p:txBody>
      </p:sp>
      <p:pic>
        <p:nvPicPr>
          <p:cNvPr id="4" name="Picture 3">
            <a:extLst>
              <a:ext uri="{FF2B5EF4-FFF2-40B4-BE49-F238E27FC236}">
                <a16:creationId xmlns:a16="http://schemas.microsoft.com/office/drawing/2014/main" id="{660E75BB-6DCC-249E-8035-63CFD5F02EE8}"/>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75BEE25-01DE-2395-2F9D-9335D7A481A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032921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FAE4-5A4C-1EBF-9A84-D234EEEB2CEC}"/>
              </a:ext>
            </a:extLst>
          </p:cNvPr>
          <p:cNvSpPr>
            <a:spLocks noGrp="1"/>
          </p:cNvSpPr>
          <p:nvPr>
            <p:ph type="title"/>
          </p:nvPr>
        </p:nvSpPr>
        <p:spPr/>
        <p:txBody>
          <a:bodyPr/>
          <a:lstStyle/>
          <a:p>
            <a:r>
              <a:rPr lang="en-CH" dirty="0"/>
              <a:t>Hyperparameter optimization and CV</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55CD30-E9AB-3416-D83C-1CDC0C96DCDF}"/>
                  </a:ext>
                </a:extLst>
              </p:cNvPr>
              <p:cNvSpPr txBox="1"/>
              <p:nvPr/>
            </p:nvSpPr>
            <p:spPr>
              <a:xfrm>
                <a:off x="3830508" y="1690688"/>
                <a:ext cx="4530984" cy="4615623"/>
              </a:xfrm>
              <a:prstGeom prst="rect">
                <a:avLst/>
              </a:prstGeom>
              <a:noFill/>
            </p:spPr>
            <p:txBody>
              <a:bodyPr wrap="none" lIns="0" tIns="0" rIns="0" bIns="0" rtlCol="0">
                <a:spAutoFit/>
              </a:bodyPr>
              <a:lstStyle/>
              <a:p>
                <a:r>
                  <a:rPr lang="en-CH" dirty="0">
                    <a:solidFill>
                      <a:srgbClr val="0070C0"/>
                    </a:solidFill>
                  </a:rPr>
                  <a:t>Hyperparameter space </a:t>
                </a:r>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Φ</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Dataset</a:t>
                </a:r>
                <a:r>
                  <a:rPr lang="fr-CH" dirty="0">
                    <a:solidFill>
                      <a:srgbClr val="0070C0"/>
                    </a:solidFill>
                    <a:ea typeface="Cambria Math" panose="02040503050406030204" pitchFamily="18" charset="0"/>
                  </a:rPr>
                  <a:t>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𝑿</m:t>
                    </m:r>
                  </m:oMath>
                </a14:m>
                <a:r>
                  <a:rPr lang="fr-CH" dirty="0">
                    <a:solidFill>
                      <a:srgbClr val="0070C0"/>
                    </a:solidFill>
                    <a:ea typeface="Cambria Math" panose="02040503050406030204" pitchFamily="18" charset="0"/>
                  </a:rPr>
                  <a:t>, Labels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𝒚</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a:t>
                </a:r>
                <a:r>
                  <a:rPr lang="fr-CH" dirty="0" err="1">
                    <a:solidFill>
                      <a:srgbClr val="0070C0"/>
                    </a:solidFill>
                    <a:ea typeface="Cambria Math" panose="02040503050406030204" pitchFamily="18" charset="0"/>
                  </a:rPr>
                  <a:t>iterations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𝑀</m:t>
                    </m:r>
                  </m:oMath>
                </a14:m>
                <a:endParaRPr lang="fr-CH" dirty="0">
                  <a:solidFill>
                    <a:srgbClr val="0070C0"/>
                  </a:solidFill>
                  <a:ea typeface="Cambria Math" panose="02040503050406030204" pitchFamily="18" charset="0"/>
                </a:endParaRPr>
              </a:p>
              <a:p>
                <a:pPr/>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CV </a:t>
                </a:r>
                <a:r>
                  <a:rPr lang="fr-CH" dirty="0" err="1">
                    <a:solidFill>
                      <a:srgbClr val="0070C0"/>
                    </a:solidFill>
                    <a:ea typeface="Cambria Math" panose="02040503050406030204" pitchFamily="18" charset="0"/>
                  </a:rPr>
                  <a:t>folds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𝐹</m:t>
                    </m:r>
                  </m:oMath>
                </a14:m>
                <a:br>
                  <a:rPr lang="fr-CH" dirty="0">
                    <a:solidFill>
                      <a:srgbClr val="0070C0"/>
                    </a:solidFill>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 </m:t>
                      </m:r>
                    </m:oMath>
                  </m:oMathPara>
                </a14:m>
                <a:endParaRPr lang="fr-CH" dirty="0">
                  <a:solidFill>
                    <a:srgbClr val="0070C0"/>
                  </a:solidFill>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𝑁𝑜𝑛𝑒</m:t>
                    </m:r>
                  </m:oMath>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𝑀</m:t>
                    </m:r>
                  </m:oMath>
                </a14:m>
                <a:r>
                  <a:rPr lang="en-CH" dirty="0">
                    <a:solidFill>
                      <a:srgbClr val="0070C0"/>
                    </a:solidFill>
                  </a:rPr>
                  <a:t> :</a:t>
                </a:r>
              </a:p>
              <a:p>
                <a:pPr/>
                <a14:m>
                  <m:oMathPara xmlns:m="http://schemas.openxmlformats.org/officeDocument/2006/math">
                    <m:oMathParaPr>
                      <m:jc m:val="left"/>
                    </m:oMathParaPr>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       </m:t>
                      </m:r>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𝑐h𝑜𝑜𝑠𝑒</m:t>
                      </m:r>
                      <m:d>
                        <m:dPr>
                          <m:ctrlPr>
                            <a:rPr lang="fr-CH" b="0" i="1" smtClean="0">
                              <a:solidFill>
                                <a:srgbClr val="0070C0"/>
                              </a:solidFill>
                              <a:latin typeface="Cambria Math" panose="02040503050406030204" pitchFamily="18" charset="0"/>
                            </a:rPr>
                          </m:ctrlPr>
                        </m:dPr>
                        <m:e>
                          <m:r>
                            <m:rPr>
                              <m:sty m:val="p"/>
                            </m:rPr>
                            <a:rPr lang="el-GR" i="1">
                              <a:solidFill>
                                <a:srgbClr val="0070C0"/>
                              </a:solidFill>
                              <a:latin typeface="Cambria Math" panose="02040503050406030204" pitchFamily="18" charset="0"/>
                              <a:ea typeface="Cambria Math" panose="02040503050406030204" pitchFamily="18" charset="0"/>
                            </a:rPr>
                            <m:t>Φ</m:t>
                          </m:r>
                        </m:e>
                      </m:d>
                    </m:oMath>
                  </m:oMathPara>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𝐹</m:t>
                    </m:r>
                  </m:oMath>
                </a14:m>
                <a:r>
                  <a:rPr lang="en-CH" dirty="0">
                    <a:solidFill>
                      <a:srgbClr val="0070C0"/>
                    </a:solidFill>
                  </a:rPr>
                  <a:t> :</a:t>
                </a: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𝑡𝑟𝑎𝑖𝑛</m:t>
                        </m:r>
                      </m:sub>
                    </m:sSub>
                    <m:r>
                      <a:rPr lang="fr-CH" b="0" i="1" smtClean="0">
                        <a:solidFill>
                          <a:srgbClr val="0070C0"/>
                        </a:solidFill>
                        <a:latin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𝑡𝑟𝑎𝑖𝑛</m:t>
                        </m:r>
                      </m:sub>
                    </m:sSub>
                    <m:r>
                      <a:rPr lang="fr-CH" i="1">
                        <a:solidFill>
                          <a:srgbClr val="0070C0"/>
                        </a:solidFill>
                        <a:latin typeface="Cambria Math" panose="02040503050406030204" pitchFamily="18" charset="0"/>
                      </a:rPr>
                      <m:t>,</m:t>
                    </m:r>
                    <m:r>
                      <m:rPr>
                        <m:nor/>
                      </m:rPr>
                      <a:rPr lang="en-CH" dirty="0">
                        <a:solidFill>
                          <a:srgbClr val="0070C0"/>
                        </a:solidFill>
                      </a:rPr>
                      <m:t> </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𝑠𝑝𝑙𝑖𝑡</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𝑿</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endParaRPr lang="en-CH" dirty="0">
                  <a:solidFill>
                    <a:srgbClr val="0070C0"/>
                  </a:solidFill>
                </a:endParaRP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𝜽</m:t>
                            </m:r>
                          </m:sub>
                        </m:sSub>
                        <m:r>
                          <a:rPr lang="fr-CH" b="0" i="1" smtClean="0">
                            <a:solidFill>
                              <a:srgbClr val="0070C0"/>
                            </a:solidFill>
                            <a:latin typeface="Cambria Math" panose="02040503050406030204" pitchFamily="18" charset="0"/>
                            <a:ea typeface="Cambria Math" panose="02040503050406030204" pitchFamily="18" charset="0"/>
                          </a:rPr>
                          <m:t>=</m:t>
                        </m:r>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oMath>
                </a14:m>
                <a:r>
                  <a:rPr lang="en-CH" dirty="0">
                    <a:solidFill>
                      <a:srgbClr val="0070C0"/>
                    </a:solidFill>
                  </a:rPr>
                  <a:t>.train</a:t>
                </a:r>
                <a14:m>
                  <m:oMath xmlns:m="http://schemas.openxmlformats.org/officeDocument/2006/math">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𝑡𝑟𝑎𝑖𝑛</m:t>
                            </m:r>
                          </m:sub>
                        </m:sSub>
                      </m:e>
                    </m:d>
                  </m:oMath>
                </a14:m>
                <a:endParaRPr lang="fr-CH" b="1" i="1" dirty="0">
                  <a:solidFill>
                    <a:srgbClr val="0070C0"/>
                  </a:solidFill>
                  <a:latin typeface="Cambria Math" panose="02040503050406030204" pitchFamily="18" charset="0"/>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𝜽</m:t>
                            </m:r>
                          </m:sub>
                        </m:sSub>
                        <m:r>
                          <a:rPr lang="fr-CH" b="1" i="1">
                            <a:solidFill>
                              <a:srgbClr val="0070C0"/>
                            </a:solidFill>
                            <a:latin typeface="Cambria Math" panose="02040503050406030204" pitchFamily="18" charset="0"/>
                            <a:ea typeface="Cambria Math" panose="02040503050406030204" pitchFamily="18" charset="0"/>
                          </a:rPr>
                          <m:t>.</m:t>
                        </m:r>
                        <m:r>
                          <m:rPr>
                            <m:nor/>
                          </m:rPr>
                          <a:rPr lang="fr-CH" b="1">
                            <a:solidFill>
                              <a:srgbClr val="0070C0"/>
                            </a:solidFill>
                            <a:latin typeface="Cambria Math" panose="02040503050406030204" pitchFamily="18" charset="0"/>
                            <a:ea typeface="Cambria Math" panose="02040503050406030204" pitchFamily="18" charset="0"/>
                          </a:rPr>
                          <m:t>predict</m:t>
                        </m:r>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𝑡𝑒𝑠𝑡</m:t>
                                </m:r>
                              </m:sub>
                            </m:sSub>
                          </m:e>
                        </m:d>
                        <m:r>
                          <a:rPr lang="fr-CH" b="1" i="1">
                            <a:solidFill>
                              <a:srgbClr val="0070C0"/>
                            </a:solidFill>
                            <a:latin typeface="Cambria Math" panose="02040503050406030204" pitchFamily="18" charset="0"/>
                            <a:ea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e>
                    </m:d>
                  </m:oMath>
                </a14:m>
                <a:endParaRPr lang="en-CH" dirty="0">
                  <a:solidFill>
                    <a:srgbClr val="0070C0"/>
                  </a:solidFill>
                </a:endParaRPr>
              </a:p>
              <a:p>
                <a:r>
                  <a:rPr lang="en-CH" dirty="0">
                    <a:solidFill>
                      <a:srgbClr val="0070C0"/>
                    </a:solidFill>
                  </a:rPr>
                  <a:t>        </a:t>
                </a:r>
                <a14:m>
                  <m:oMath xmlns:m="http://schemas.openxmlformats.org/officeDocument/2006/math">
                    <m:acc>
                      <m:accPr>
                        <m:chr m:val="̅"/>
                        <m:ctrlPr>
                          <a:rPr lang="fr-CH" b="0" i="1" smtClean="0">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𝐹</m:t>
                        </m:r>
                      </m:den>
                    </m:f>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𝐹</m:t>
                        </m:r>
                      </m:sup>
                      <m:e>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𝑗</m:t>
                            </m:r>
                          </m:sub>
                        </m:sSub>
                      </m:e>
                    </m:nary>
                  </m:oMath>
                </a14:m>
                <a:endParaRPr lang="en-CH" dirty="0">
                  <a:solidFill>
                    <a:srgbClr val="0070C0"/>
                  </a:solidFill>
                </a:endParaRPr>
              </a:p>
              <a:p>
                <a:r>
                  <a:rPr lang="en-CH" dirty="0">
                    <a:solidFill>
                      <a:srgbClr val="0070C0"/>
                    </a:solidFill>
                  </a:rPr>
                  <a:t>        if  </a:t>
                </a:r>
                <a14:m>
                  <m:oMath xmlns:m="http://schemas.openxmlformats.org/officeDocument/2006/math">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&gt;</m:t>
                    </m:r>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𝝓</m:t>
                    </m:r>
                  </m:oMath>
                </a14:m>
                <a:endParaRPr lang="en-CH" dirty="0">
                  <a:solidFill>
                    <a:srgbClr val="0070C0"/>
                  </a:solidFill>
                </a:endParaRPr>
              </a:p>
              <a:p>
                <a:r>
                  <a:rPr lang="en-CH" dirty="0">
                    <a:solidFill>
                      <a:srgbClr val="0070C0"/>
                    </a:solidFill>
                  </a:rPr>
                  <a:t>        </a:t>
                </a:r>
              </a:p>
              <a:p>
                <a:endParaRPr lang="en-CH" dirty="0">
                  <a:solidFill>
                    <a:srgbClr val="0070C0"/>
                  </a:solidFill>
                </a:endParaRPr>
              </a:p>
            </p:txBody>
          </p:sp>
        </mc:Choice>
        <mc:Fallback xmlns="">
          <p:sp>
            <p:nvSpPr>
              <p:cNvPr id="5" name="TextBox 4">
                <a:extLst>
                  <a:ext uri="{FF2B5EF4-FFF2-40B4-BE49-F238E27FC236}">
                    <a16:creationId xmlns:a16="http://schemas.microsoft.com/office/drawing/2014/main" id="{6055CD30-E9AB-3416-D83C-1CDC0C96DCDF}"/>
                  </a:ext>
                </a:extLst>
              </p:cNvPr>
              <p:cNvSpPr txBox="1">
                <a:spLocks noRot="1" noChangeAspect="1" noMove="1" noResize="1" noEditPoints="1" noAdjustHandles="1" noChangeArrowheads="1" noChangeShapeType="1" noTextEdit="1"/>
              </p:cNvSpPr>
              <p:nvPr/>
            </p:nvSpPr>
            <p:spPr>
              <a:xfrm>
                <a:off x="3830508" y="1690688"/>
                <a:ext cx="4530984" cy="4615623"/>
              </a:xfrm>
              <a:prstGeom prst="rect">
                <a:avLst/>
              </a:prstGeom>
              <a:blipFill>
                <a:blip r:embed="rId2"/>
                <a:stretch>
                  <a:fillRect l="-3073" t="-1370"/>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A637CB57-330F-74B0-13C4-F92D4C5CFFD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F3524FEE-B118-2B7E-0CAA-D0C0A601BC2D}"/>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3" name="TextBox 2">
            <a:extLst>
              <a:ext uri="{FF2B5EF4-FFF2-40B4-BE49-F238E27FC236}">
                <a16:creationId xmlns:a16="http://schemas.microsoft.com/office/drawing/2014/main" id="{20B99F51-5A6F-D2CF-A88B-911F5E66A5DF}"/>
              </a:ext>
            </a:extLst>
          </p:cNvPr>
          <p:cNvSpPr txBox="1"/>
          <p:nvPr/>
        </p:nvSpPr>
        <p:spPr>
          <a:xfrm rot="16200000">
            <a:off x="1641435" y="4276423"/>
            <a:ext cx="1819729" cy="646331"/>
          </a:xfrm>
          <a:prstGeom prst="rect">
            <a:avLst/>
          </a:prstGeom>
          <a:noFill/>
        </p:spPr>
        <p:txBody>
          <a:bodyPr wrap="none" rtlCol="0">
            <a:spAutoFit/>
          </a:bodyPr>
          <a:lstStyle/>
          <a:p>
            <a:pPr algn="ctr"/>
            <a:r>
              <a:rPr lang="en-CH" dirty="0">
                <a:solidFill>
                  <a:srgbClr val="FF0000"/>
                </a:solidFill>
              </a:rPr>
              <a:t>Hyperparameter</a:t>
            </a:r>
          </a:p>
          <a:p>
            <a:pPr algn="ctr"/>
            <a:r>
              <a:rPr lang="en-CH" dirty="0">
                <a:solidFill>
                  <a:srgbClr val="FF0000"/>
                </a:solidFill>
              </a:rPr>
              <a:t> search loop</a:t>
            </a:r>
          </a:p>
        </p:txBody>
      </p:sp>
      <p:sp>
        <p:nvSpPr>
          <p:cNvPr id="9" name="TextBox 8">
            <a:extLst>
              <a:ext uri="{FF2B5EF4-FFF2-40B4-BE49-F238E27FC236}">
                <a16:creationId xmlns:a16="http://schemas.microsoft.com/office/drawing/2014/main" id="{71ADBEFA-D9EE-EA07-00D0-1AB2FFD64BDE}"/>
              </a:ext>
            </a:extLst>
          </p:cNvPr>
          <p:cNvSpPr txBox="1"/>
          <p:nvPr/>
        </p:nvSpPr>
        <p:spPr>
          <a:xfrm rot="16200000">
            <a:off x="3089127" y="4345292"/>
            <a:ext cx="966290" cy="369332"/>
          </a:xfrm>
          <a:prstGeom prst="rect">
            <a:avLst/>
          </a:prstGeom>
          <a:noFill/>
        </p:spPr>
        <p:txBody>
          <a:bodyPr wrap="none" rtlCol="0">
            <a:spAutoFit/>
          </a:bodyPr>
          <a:lstStyle/>
          <a:p>
            <a:r>
              <a:rPr lang="en-CH" dirty="0">
                <a:solidFill>
                  <a:srgbClr val="00B050"/>
                </a:solidFill>
              </a:rPr>
              <a:t>CV loop</a:t>
            </a:r>
          </a:p>
        </p:txBody>
      </p:sp>
      <p:sp>
        <p:nvSpPr>
          <p:cNvPr id="4" name="Left Brace 3">
            <a:extLst>
              <a:ext uri="{FF2B5EF4-FFF2-40B4-BE49-F238E27FC236}">
                <a16:creationId xmlns:a16="http://schemas.microsoft.com/office/drawing/2014/main" id="{B28AA1BA-70FD-B6B7-4C11-CBD159A637F6}"/>
              </a:ext>
            </a:extLst>
          </p:cNvPr>
          <p:cNvSpPr/>
          <p:nvPr/>
        </p:nvSpPr>
        <p:spPr>
          <a:xfrm>
            <a:off x="3756938" y="4004441"/>
            <a:ext cx="268524" cy="1051035"/>
          </a:xfrm>
          <a:prstGeom prst="leftBrace">
            <a:avLst/>
          </a:prstGeom>
          <a:noFill/>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solidFill>
                <a:srgbClr val="00B050"/>
              </a:solidFill>
            </a:endParaRPr>
          </a:p>
        </p:txBody>
      </p:sp>
      <p:sp>
        <p:nvSpPr>
          <p:cNvPr id="11" name="Left Brace 10">
            <a:extLst>
              <a:ext uri="{FF2B5EF4-FFF2-40B4-BE49-F238E27FC236}">
                <a16:creationId xmlns:a16="http://schemas.microsoft.com/office/drawing/2014/main" id="{E7E42933-9B16-AE09-3990-FBEECC43BF2C}"/>
              </a:ext>
            </a:extLst>
          </p:cNvPr>
          <p:cNvSpPr/>
          <p:nvPr/>
        </p:nvSpPr>
        <p:spPr>
          <a:xfrm>
            <a:off x="2948035" y="3429000"/>
            <a:ext cx="268524" cy="234117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Tree>
    <p:extLst>
      <p:ext uri="{BB962C8B-B14F-4D97-AF65-F5344CB8AC3E}">
        <p14:creationId xmlns:p14="http://schemas.microsoft.com/office/powerpoint/2010/main" val="4050942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3202-D22C-2160-B739-78AB219B302D}"/>
              </a:ext>
            </a:extLst>
          </p:cNvPr>
          <p:cNvSpPr>
            <a:spLocks noGrp="1"/>
          </p:cNvSpPr>
          <p:nvPr>
            <p:ph type="title"/>
          </p:nvPr>
        </p:nvSpPr>
        <p:spPr/>
        <p:txBody>
          <a:bodyPr/>
          <a:lstStyle/>
          <a:p>
            <a:r>
              <a:rPr lang="en-CH" dirty="0"/>
              <a:t>Hyperopt</a:t>
            </a:r>
          </a:p>
        </p:txBody>
      </p:sp>
      <p:sp>
        <p:nvSpPr>
          <p:cNvPr id="3" name="Content Placeholder 2">
            <a:extLst>
              <a:ext uri="{FF2B5EF4-FFF2-40B4-BE49-F238E27FC236}">
                <a16:creationId xmlns:a16="http://schemas.microsoft.com/office/drawing/2014/main" id="{DD4802DF-62C3-E96A-EAAC-96B1823A95F3}"/>
              </a:ext>
            </a:extLst>
          </p:cNvPr>
          <p:cNvSpPr>
            <a:spLocks noGrp="1"/>
          </p:cNvSpPr>
          <p:nvPr>
            <p:ph idx="1"/>
          </p:nvPr>
        </p:nvSpPr>
        <p:spPr/>
        <p:txBody>
          <a:bodyPr>
            <a:normAutofit fontScale="92500"/>
          </a:bodyPr>
          <a:lstStyle/>
          <a:p>
            <a:r>
              <a:rPr lang="en-CH" sz="3200" dirty="0">
                <a:solidFill>
                  <a:srgbClr val="0070C0"/>
                </a:solidFill>
              </a:rPr>
              <a:t>Random algorithms find optimal solutions faster and more accurately than grid searches</a:t>
            </a:r>
          </a:p>
          <a:p>
            <a:r>
              <a:rPr lang="en-CH" sz="3200" dirty="0">
                <a:solidFill>
                  <a:srgbClr val="0070C0"/>
                </a:solidFill>
              </a:rPr>
              <a:t>Therefore Hyperopt implements a random search algorithm.</a:t>
            </a:r>
          </a:p>
          <a:p>
            <a:r>
              <a:rPr lang="en-GB" sz="3200" dirty="0" err="1">
                <a:solidFill>
                  <a:srgbClr val="0070C0"/>
                </a:solidFill>
              </a:rPr>
              <a:t>Hyperopt</a:t>
            </a:r>
            <a:r>
              <a:rPr lang="en-GB" sz="3200" dirty="0">
                <a:solidFill>
                  <a:srgbClr val="0070C0"/>
                </a:solidFill>
              </a:rPr>
              <a:t> also offers</a:t>
            </a:r>
            <a:r>
              <a:rPr lang="en-CH" sz="3200" dirty="0">
                <a:solidFill>
                  <a:srgbClr val="0070C0"/>
                </a:solidFill>
              </a:rPr>
              <a:t> two other model-based search algorithms:</a:t>
            </a:r>
          </a:p>
          <a:p>
            <a:pPr lvl="1"/>
            <a:r>
              <a:rPr lang="en-CH" sz="2800" dirty="0">
                <a:solidFill>
                  <a:srgbClr val="0070C0"/>
                </a:solidFill>
              </a:rPr>
              <a:t>Gaussian process approach (GP) (not implemented in python)</a:t>
            </a:r>
          </a:p>
          <a:p>
            <a:pPr lvl="1"/>
            <a:r>
              <a:rPr lang="en-CH" sz="2800" dirty="0">
                <a:solidFill>
                  <a:srgbClr val="0070C0"/>
                </a:solidFill>
              </a:rPr>
              <a:t>Tree-str</a:t>
            </a:r>
            <a:r>
              <a:rPr lang="en-GB" sz="2800" dirty="0">
                <a:solidFill>
                  <a:srgbClr val="0070C0"/>
                </a:solidFill>
              </a:rPr>
              <a:t>u</a:t>
            </a:r>
            <a:r>
              <a:rPr lang="en-CH" sz="2800" dirty="0">
                <a:solidFill>
                  <a:srgbClr val="0070C0"/>
                </a:solidFill>
              </a:rPr>
              <a:t>ctured Parzen window approach (TPE)</a:t>
            </a:r>
          </a:p>
          <a:p>
            <a:r>
              <a:rPr lang="en-CH" sz="3200" dirty="0">
                <a:solidFill>
                  <a:srgbClr val="0070C0"/>
                </a:solidFill>
              </a:rPr>
              <a:t>Hyperopt support</a:t>
            </a:r>
            <a:r>
              <a:rPr lang="en-GB" sz="3200" dirty="0">
                <a:solidFill>
                  <a:srgbClr val="0070C0"/>
                </a:solidFill>
              </a:rPr>
              <a:t>s</a:t>
            </a:r>
            <a:r>
              <a:rPr lang="en-CH" sz="3200" dirty="0">
                <a:solidFill>
                  <a:srgbClr val="0070C0"/>
                </a:solidFill>
              </a:rPr>
              <a:t> nested parameter spaces</a:t>
            </a:r>
          </a:p>
          <a:p>
            <a:r>
              <a:rPr lang="en-CH" sz="3200" dirty="0">
                <a:solidFill>
                  <a:srgbClr val="0070C0"/>
                </a:solidFill>
              </a:rPr>
              <a:t>Hyperopt support</a:t>
            </a:r>
            <a:r>
              <a:rPr lang="en-GB" sz="3200" dirty="0">
                <a:solidFill>
                  <a:srgbClr val="0070C0"/>
                </a:solidFill>
              </a:rPr>
              <a:t>s</a:t>
            </a:r>
            <a:r>
              <a:rPr lang="en-CH" sz="3200" dirty="0">
                <a:solidFill>
                  <a:srgbClr val="0070C0"/>
                </a:solidFill>
              </a:rPr>
              <a:t> warm start using previous results</a:t>
            </a:r>
          </a:p>
        </p:txBody>
      </p:sp>
      <p:pic>
        <p:nvPicPr>
          <p:cNvPr id="4" name="Picture 3">
            <a:extLst>
              <a:ext uri="{FF2B5EF4-FFF2-40B4-BE49-F238E27FC236}">
                <a16:creationId xmlns:a16="http://schemas.microsoft.com/office/drawing/2014/main" id="{220D15C6-C627-AE58-DB92-3390F856B2C8}"/>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09CEF3D-67AD-D8A3-BC64-414A7EF763B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51700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p:txBody>
          <a:bodyPr/>
          <a:lstStyle/>
          <a:p>
            <a:r>
              <a:rPr lang="en-CH" dirty="0"/>
              <a:t>Hyperopt’s model-based algorithm</a:t>
            </a:r>
          </a:p>
        </p:txBody>
      </p:sp>
      <p:pic>
        <p:nvPicPr>
          <p:cNvPr id="5" name="Picture 4">
            <a:extLst>
              <a:ext uri="{FF2B5EF4-FFF2-40B4-BE49-F238E27FC236}">
                <a16:creationId xmlns:a16="http://schemas.microsoft.com/office/drawing/2014/main" id="{0717692D-FD6B-1BAC-985F-EF7B4DAA1DC8}"/>
              </a:ext>
            </a:extLst>
          </p:cNvPr>
          <p:cNvPicPr>
            <a:picLocks noChangeAspect="1"/>
          </p:cNvPicPr>
          <p:nvPr/>
        </p:nvPicPr>
        <p:blipFill>
          <a:blip r:embed="rId3"/>
          <a:stretch>
            <a:fillRect/>
          </a:stretch>
        </p:blipFill>
        <p:spPr>
          <a:xfrm>
            <a:off x="1264166" y="2079571"/>
            <a:ext cx="9917860" cy="3681881"/>
          </a:xfrm>
          <a:prstGeom prst="rect">
            <a:avLst/>
          </a:prstGeom>
        </p:spPr>
      </p:pic>
      <p:pic>
        <p:nvPicPr>
          <p:cNvPr id="3" name="Picture 2">
            <a:extLst>
              <a:ext uri="{FF2B5EF4-FFF2-40B4-BE49-F238E27FC236}">
                <a16:creationId xmlns:a16="http://schemas.microsoft.com/office/drawing/2014/main" id="{4A1D6345-BFC1-D29A-960B-675357C2FBF2}"/>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193BB87E-D48D-877C-4DBD-FF7D6A489328}"/>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23662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310491" y="56638"/>
            <a:ext cx="10515600" cy="1325563"/>
          </a:xfrm>
        </p:spPr>
        <p:txBody>
          <a:bodyPr/>
          <a:lstStyle/>
          <a:p>
            <a:r>
              <a:rPr lang="en-CH" dirty="0"/>
              <a:t>Hyperopt’s TPE algorithm</a:t>
            </a:r>
          </a:p>
        </p:txBody>
      </p:sp>
      <p:sp>
        <p:nvSpPr>
          <p:cNvPr id="5" name="TextBox 4">
            <a:extLst>
              <a:ext uri="{FF2B5EF4-FFF2-40B4-BE49-F238E27FC236}">
                <a16:creationId xmlns:a16="http://schemas.microsoft.com/office/drawing/2014/main" id="{15802853-29CF-5E86-532E-9BA7A07B5303}"/>
              </a:ext>
            </a:extLst>
          </p:cNvPr>
          <p:cNvSpPr txBox="1"/>
          <p:nvPr/>
        </p:nvSpPr>
        <p:spPr>
          <a:xfrm>
            <a:off x="1252422" y="6020793"/>
            <a:ext cx="3714607" cy="369332"/>
          </a:xfrm>
          <a:prstGeom prst="rect">
            <a:avLst/>
          </a:prstGeom>
          <a:noFill/>
        </p:spPr>
        <p:txBody>
          <a:bodyPr wrap="none" rtlCol="0">
            <a:spAutoFit/>
          </a:bodyPr>
          <a:lstStyle/>
          <a:p>
            <a:r>
              <a:rPr lang="en-CH" dirty="0"/>
              <a:t>TPE: Tree structured Parzen estimator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ACAD44-CA2E-AEF1-9721-703DA496D82C}"/>
                  </a:ext>
                </a:extLst>
              </p:cNvPr>
              <p:cNvSpPr txBox="1"/>
              <p:nvPr/>
            </p:nvSpPr>
            <p:spPr>
              <a:xfrm>
                <a:off x="6258251" y="5790988"/>
                <a:ext cx="5814754" cy="830997"/>
              </a:xfrm>
              <a:prstGeom prst="rect">
                <a:avLst/>
              </a:prstGeom>
              <a:noFill/>
            </p:spPr>
            <p:txBody>
              <a:bodyPr wrap="square">
                <a:spAutoFit/>
              </a:bodyPr>
              <a:lstStyle/>
              <a:p>
                <a:r>
                  <a:rPr lang="en-CH" sz="2400" dirty="0">
                    <a:solidFill>
                      <a:schemeClr val="tx1">
                        <a:lumMod val="75000"/>
                        <a:lumOff val="25000"/>
                      </a:schemeClr>
                    </a:solidFill>
                  </a:rPr>
                  <a:t>The TPE algorithm will choose hyperscores with large </a:t>
                </a:r>
                <a14:m>
                  <m:oMath xmlns:m="http://schemas.openxmlformats.org/officeDocument/2006/math">
                    <m:r>
                      <a:rPr lang="fr-CH" sz="2400" i="1" smtClean="0">
                        <a:solidFill>
                          <a:srgbClr val="FFC000"/>
                        </a:solidFill>
                        <a:latin typeface="Cambria Math" panose="02040503050406030204" pitchFamily="18" charset="0"/>
                      </a:rPr>
                      <m:t>𝑙</m:t>
                    </m:r>
                    <m:d>
                      <m:dPr>
                        <m:ctrlPr>
                          <a:rPr lang="fr-CH" sz="2400" i="1">
                            <a:solidFill>
                              <a:srgbClr val="FFC000"/>
                            </a:solidFill>
                            <a:latin typeface="Cambria Math" panose="02040503050406030204" pitchFamily="18" charset="0"/>
                          </a:rPr>
                        </m:ctrlPr>
                      </m:dPr>
                      <m:e>
                        <m:r>
                          <a:rPr lang="fr-CH" sz="2400" i="1">
                            <a:solidFill>
                              <a:srgbClr val="FFC000"/>
                            </a:solidFill>
                            <a:latin typeface="Cambria Math" panose="02040503050406030204" pitchFamily="18" charset="0"/>
                          </a:rPr>
                          <m:t>𝑥</m:t>
                        </m:r>
                      </m:e>
                    </m:d>
                  </m:oMath>
                </a14:m>
                <a:r>
                  <a:rPr lang="en-CH" sz="2400" dirty="0">
                    <a:solidFill>
                      <a:srgbClr val="FFC000"/>
                    </a:solidFill>
                  </a:rPr>
                  <a:t> </a:t>
                </a:r>
                <a:r>
                  <a:rPr lang="en-CH" sz="2400" dirty="0">
                    <a:solidFill>
                      <a:schemeClr val="tx1">
                        <a:lumMod val="75000"/>
                        <a:lumOff val="25000"/>
                      </a:schemeClr>
                    </a:solidFill>
                  </a:rPr>
                  <a:t>and small </a:t>
                </a:r>
                <a14:m>
                  <m:oMath xmlns:m="http://schemas.openxmlformats.org/officeDocument/2006/math">
                    <m:r>
                      <a:rPr lang="fr-CH" sz="2400" i="1" smtClean="0">
                        <a:solidFill>
                          <a:srgbClr val="00B050"/>
                        </a:solidFill>
                        <a:latin typeface="Cambria Math" panose="02040503050406030204" pitchFamily="18" charset="0"/>
                      </a:rPr>
                      <m:t>𝑔</m:t>
                    </m:r>
                    <m:d>
                      <m:dPr>
                        <m:ctrlPr>
                          <a:rPr lang="fr-CH" sz="2400" i="1">
                            <a:solidFill>
                              <a:srgbClr val="00B050"/>
                            </a:solidFill>
                            <a:latin typeface="Cambria Math" panose="02040503050406030204" pitchFamily="18" charset="0"/>
                          </a:rPr>
                        </m:ctrlPr>
                      </m:dPr>
                      <m:e>
                        <m:r>
                          <a:rPr lang="fr-CH" sz="2400" i="1">
                            <a:solidFill>
                              <a:srgbClr val="00B050"/>
                            </a:solidFill>
                            <a:latin typeface="Cambria Math" panose="02040503050406030204" pitchFamily="18" charset="0"/>
                          </a:rPr>
                          <m:t>𝑥</m:t>
                        </m:r>
                      </m:e>
                    </m:d>
                  </m:oMath>
                </a14:m>
                <a:r>
                  <a:rPr lang="en-CH" sz="2400" dirty="0">
                    <a:solidFill>
                      <a:srgbClr val="00B050"/>
                    </a:solidFill>
                  </a:rPr>
                  <a:t>.</a:t>
                </a:r>
                <a:endParaRPr lang="en-CH" sz="2400" dirty="0">
                  <a:solidFill>
                    <a:srgbClr val="0070C0"/>
                  </a:solidFill>
                </a:endParaRPr>
              </a:p>
            </p:txBody>
          </p:sp>
        </mc:Choice>
        <mc:Fallback xmlns="">
          <p:sp>
            <p:nvSpPr>
              <p:cNvPr id="16" name="TextBox 15">
                <a:extLst>
                  <a:ext uri="{FF2B5EF4-FFF2-40B4-BE49-F238E27FC236}">
                    <a16:creationId xmlns:a16="http://schemas.microsoft.com/office/drawing/2014/main" id="{72ACAD44-CA2E-AEF1-9721-703DA496D82C}"/>
                  </a:ext>
                </a:extLst>
              </p:cNvPr>
              <p:cNvSpPr txBox="1">
                <a:spLocks noRot="1" noChangeAspect="1" noMove="1" noResize="1" noEditPoints="1" noAdjustHandles="1" noChangeArrowheads="1" noChangeShapeType="1" noTextEdit="1"/>
              </p:cNvSpPr>
              <p:nvPr/>
            </p:nvSpPr>
            <p:spPr>
              <a:xfrm>
                <a:off x="6258251" y="5790988"/>
                <a:ext cx="5814754" cy="830997"/>
              </a:xfrm>
              <a:prstGeom prst="rect">
                <a:avLst/>
              </a:prstGeom>
              <a:blipFill>
                <a:blip r:embed="rId3"/>
                <a:stretch>
                  <a:fillRect l="-1525" t="-6061" r="-1743" b="-16667"/>
                </a:stretch>
              </a:blipFill>
            </p:spPr>
            <p:txBody>
              <a:bodyPr/>
              <a:lstStyle/>
              <a:p>
                <a:r>
                  <a:rPr lang="en-CH">
                    <a:noFill/>
                  </a:rPr>
                  <a:t> </a:t>
                </a:r>
              </a:p>
            </p:txBody>
          </p:sp>
        </mc:Fallback>
      </mc:AlternateContent>
      <p:sp>
        <p:nvSpPr>
          <p:cNvPr id="19" name="Right Brace 18">
            <a:extLst>
              <a:ext uri="{FF2B5EF4-FFF2-40B4-BE49-F238E27FC236}">
                <a16:creationId xmlns:a16="http://schemas.microsoft.com/office/drawing/2014/main" id="{1CE2E4A1-63CF-DAE6-EDB1-235574DDEF06}"/>
              </a:ext>
            </a:extLst>
          </p:cNvPr>
          <p:cNvSpPr/>
          <p:nvPr/>
        </p:nvSpPr>
        <p:spPr>
          <a:xfrm>
            <a:off x="6207703" y="1761777"/>
            <a:ext cx="318292" cy="261956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solidFill>
                <a:srgbClr val="00B050"/>
              </a:solidFill>
            </a:endParaRPr>
          </a:p>
        </p:txBody>
      </p:sp>
      <p:sp>
        <p:nvSpPr>
          <p:cNvPr id="20" name="Right Brace 19">
            <a:extLst>
              <a:ext uri="{FF2B5EF4-FFF2-40B4-BE49-F238E27FC236}">
                <a16:creationId xmlns:a16="http://schemas.microsoft.com/office/drawing/2014/main" id="{5CC5EE17-3EC8-1D05-62B4-6D9874F22293}"/>
              </a:ext>
            </a:extLst>
          </p:cNvPr>
          <p:cNvSpPr/>
          <p:nvPr/>
        </p:nvSpPr>
        <p:spPr>
          <a:xfrm>
            <a:off x="6207704" y="4424220"/>
            <a:ext cx="318292" cy="987193"/>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solidFill>
                <a:schemeClr val="bg2">
                  <a:lumMod val="50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689757C-8B03-C0DF-F4FF-970FB24FC0A7}"/>
                  </a:ext>
                </a:extLst>
              </p:cNvPr>
              <p:cNvSpPr txBox="1"/>
              <p:nvPr/>
            </p:nvSpPr>
            <p:spPr>
              <a:xfrm>
                <a:off x="1493569" y="6377744"/>
                <a:ext cx="37146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CH" sz="1800" i="1" smtClean="0">
                              <a:solidFill>
                                <a:schemeClr val="tx1">
                                  <a:lumMod val="75000"/>
                                  <a:lumOff val="25000"/>
                                </a:schemeClr>
                              </a:solidFill>
                              <a:latin typeface="Cambria Math" panose="02040503050406030204" pitchFamily="18" charset="0"/>
                            </a:rPr>
                          </m:ctrlPr>
                        </m:sSupPr>
                        <m:e>
                          <m:r>
                            <a:rPr lang="fr-CH" sz="1800" i="1">
                              <a:solidFill>
                                <a:schemeClr val="tx1">
                                  <a:lumMod val="75000"/>
                                  <a:lumOff val="25000"/>
                                </a:schemeClr>
                              </a:solidFill>
                              <a:latin typeface="Cambria Math" panose="02040503050406030204" pitchFamily="18" charset="0"/>
                            </a:rPr>
                            <m:t>𝑦</m:t>
                          </m:r>
                        </m:e>
                        <m:sup>
                          <m:r>
                            <a:rPr lang="fr-CH" sz="1800" i="1">
                              <a:solidFill>
                                <a:schemeClr val="tx1">
                                  <a:lumMod val="75000"/>
                                  <a:lumOff val="25000"/>
                                </a:schemeClr>
                              </a:solidFill>
                              <a:latin typeface="Cambria Math" panose="02040503050406030204" pitchFamily="18" charset="0"/>
                            </a:rPr>
                            <m:t>∗</m:t>
                          </m:r>
                        </m:sup>
                      </m:sSup>
                      <m:r>
                        <a:rPr lang="fr-CH" sz="1800" b="0" i="1" smtClean="0">
                          <a:solidFill>
                            <a:schemeClr val="tx1">
                              <a:lumMod val="75000"/>
                              <a:lumOff val="25000"/>
                            </a:schemeClr>
                          </a:solidFill>
                          <a:latin typeface="Cambria Math" panose="02040503050406030204" pitchFamily="18" charset="0"/>
                        </a:rPr>
                        <m:t>=</m:t>
                      </m:r>
                      <m:r>
                        <a:rPr lang="fr-CH" sz="1800" b="0" i="1" smtClean="0">
                          <a:solidFill>
                            <a:schemeClr val="tx1">
                              <a:lumMod val="75000"/>
                              <a:lumOff val="25000"/>
                            </a:schemeClr>
                          </a:solidFill>
                          <a:latin typeface="Cambria Math" panose="02040503050406030204" pitchFamily="18" charset="0"/>
                          <a:ea typeface="Cambria Math" panose="02040503050406030204" pitchFamily="18" charset="0"/>
                        </a:rPr>
                        <m:t>𝛾</m:t>
                      </m:r>
                      <m:r>
                        <a:rPr lang="fr-CH" sz="1800" b="0" i="1" smtClean="0">
                          <a:solidFill>
                            <a:schemeClr val="tx1">
                              <a:lumMod val="75000"/>
                              <a:lumOff val="25000"/>
                            </a:schemeClr>
                          </a:solidFill>
                          <a:latin typeface="Cambria Math" panose="02040503050406030204" pitchFamily="18" charset="0"/>
                          <a:ea typeface="Cambria Math" panose="02040503050406030204" pitchFamily="18" charset="0"/>
                        </a:rPr>
                        <m:t>−</m:t>
                      </m:r>
                      <m:r>
                        <m:rPr>
                          <m:nor/>
                        </m:rPr>
                        <a:rPr lang="fr-CH" sz="1800" b="0" i="0" smtClean="0">
                          <a:solidFill>
                            <a:schemeClr val="tx1">
                              <a:lumMod val="75000"/>
                              <a:lumOff val="25000"/>
                            </a:schemeClr>
                          </a:solidFill>
                          <a:latin typeface="Cambria Math" panose="02040503050406030204" pitchFamily="18" charset="0"/>
                          <a:ea typeface="Cambria Math" panose="02040503050406030204" pitchFamily="18" charset="0"/>
                        </a:rPr>
                        <m:t>quantile</m:t>
                      </m:r>
                      <m:r>
                        <a:rPr lang="fr-CH" sz="1800" b="0" i="1" smtClean="0">
                          <a:solidFill>
                            <a:schemeClr val="tx1">
                              <a:lumMod val="75000"/>
                              <a:lumOff val="25000"/>
                            </a:schemeClr>
                          </a:solidFill>
                          <a:latin typeface="Cambria Math" panose="02040503050406030204" pitchFamily="18" charset="0"/>
                        </a:rPr>
                        <m:t>:</m:t>
                      </m:r>
                      <m:r>
                        <a:rPr lang="fr-CH" sz="1800" b="0" i="1" smtClean="0">
                          <a:solidFill>
                            <a:schemeClr val="tx1">
                              <a:lumMod val="75000"/>
                              <a:lumOff val="25000"/>
                            </a:schemeClr>
                          </a:solidFill>
                          <a:latin typeface="Cambria Math" panose="02040503050406030204" pitchFamily="18" charset="0"/>
                        </a:rPr>
                        <m:t>𝑝</m:t>
                      </m:r>
                      <m:d>
                        <m:dPr>
                          <m:ctrlPr>
                            <a:rPr lang="fr-CH" sz="1800" b="0" i="1" smtClean="0">
                              <a:solidFill>
                                <a:schemeClr val="tx1">
                                  <a:lumMod val="75000"/>
                                  <a:lumOff val="25000"/>
                                </a:schemeClr>
                              </a:solidFill>
                              <a:latin typeface="Cambria Math" panose="02040503050406030204" pitchFamily="18" charset="0"/>
                            </a:rPr>
                          </m:ctrlPr>
                        </m:dPr>
                        <m:e>
                          <m:r>
                            <a:rPr lang="fr-CH" sz="1800" b="0" i="1" smtClean="0">
                              <a:solidFill>
                                <a:schemeClr val="tx1">
                                  <a:lumMod val="75000"/>
                                  <a:lumOff val="25000"/>
                                </a:schemeClr>
                              </a:solidFill>
                              <a:latin typeface="Cambria Math" panose="02040503050406030204" pitchFamily="18" charset="0"/>
                            </a:rPr>
                            <m:t>𝑦</m:t>
                          </m:r>
                          <m:r>
                            <a:rPr lang="fr-CH" sz="1800" b="0" i="1" smtClean="0">
                              <a:solidFill>
                                <a:schemeClr val="tx1">
                                  <a:lumMod val="75000"/>
                                  <a:lumOff val="25000"/>
                                </a:schemeClr>
                              </a:solidFill>
                              <a:latin typeface="Cambria Math" panose="02040503050406030204" pitchFamily="18" charset="0"/>
                            </a:rPr>
                            <m:t>&lt;</m:t>
                          </m:r>
                          <m:sSup>
                            <m:sSupPr>
                              <m:ctrlPr>
                                <a:rPr lang="fr-CH" sz="1800" i="1">
                                  <a:solidFill>
                                    <a:schemeClr val="tx1">
                                      <a:lumMod val="75000"/>
                                      <a:lumOff val="25000"/>
                                    </a:schemeClr>
                                  </a:solidFill>
                                  <a:latin typeface="Cambria Math" panose="02040503050406030204" pitchFamily="18" charset="0"/>
                                </a:rPr>
                              </m:ctrlPr>
                            </m:sSupPr>
                            <m:e>
                              <m:r>
                                <a:rPr lang="fr-CH" sz="1800" i="1">
                                  <a:solidFill>
                                    <a:schemeClr val="tx1">
                                      <a:lumMod val="75000"/>
                                      <a:lumOff val="25000"/>
                                    </a:schemeClr>
                                  </a:solidFill>
                                  <a:latin typeface="Cambria Math" panose="02040503050406030204" pitchFamily="18" charset="0"/>
                                </a:rPr>
                                <m:t>𝑦</m:t>
                              </m:r>
                            </m:e>
                            <m:sup>
                              <m:r>
                                <a:rPr lang="fr-CH" sz="1800" i="1">
                                  <a:solidFill>
                                    <a:schemeClr val="tx1">
                                      <a:lumMod val="75000"/>
                                      <a:lumOff val="25000"/>
                                    </a:schemeClr>
                                  </a:solidFill>
                                  <a:latin typeface="Cambria Math" panose="02040503050406030204" pitchFamily="18" charset="0"/>
                                </a:rPr>
                                <m:t>∗</m:t>
                              </m:r>
                            </m:sup>
                          </m:sSup>
                        </m:e>
                      </m:d>
                      <m:r>
                        <a:rPr lang="fr-CH" sz="1800" b="0" i="1" smtClean="0">
                          <a:solidFill>
                            <a:schemeClr val="tx1">
                              <a:lumMod val="75000"/>
                              <a:lumOff val="25000"/>
                            </a:schemeClr>
                          </a:solidFill>
                          <a:latin typeface="Cambria Math" panose="02040503050406030204" pitchFamily="18" charset="0"/>
                        </a:rPr>
                        <m:t>=</m:t>
                      </m:r>
                      <m:r>
                        <a:rPr lang="fr-CH" sz="1800" b="0" i="1" smtClean="0">
                          <a:solidFill>
                            <a:schemeClr val="tx1">
                              <a:lumMod val="75000"/>
                              <a:lumOff val="25000"/>
                            </a:schemeClr>
                          </a:solidFill>
                          <a:latin typeface="Cambria Math" panose="02040503050406030204" pitchFamily="18" charset="0"/>
                          <a:ea typeface="Cambria Math" panose="02040503050406030204" pitchFamily="18" charset="0"/>
                        </a:rPr>
                        <m:t>𝛾</m:t>
                      </m:r>
                    </m:oMath>
                  </m:oMathPara>
                </a14:m>
                <a:endParaRPr lang="fr-CH" sz="1800" b="0" dirty="0">
                  <a:solidFill>
                    <a:srgbClr val="0070C0"/>
                  </a:solidFill>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6689757C-8B03-C0DF-F4FF-970FB24FC0A7}"/>
                  </a:ext>
                </a:extLst>
              </p:cNvPr>
              <p:cNvSpPr txBox="1">
                <a:spLocks noRot="1" noChangeAspect="1" noMove="1" noResize="1" noEditPoints="1" noAdjustHandles="1" noChangeArrowheads="1" noChangeShapeType="1" noTextEdit="1"/>
              </p:cNvSpPr>
              <p:nvPr/>
            </p:nvSpPr>
            <p:spPr>
              <a:xfrm>
                <a:off x="1493569" y="6377744"/>
                <a:ext cx="3714607" cy="369332"/>
              </a:xfrm>
              <a:prstGeom prst="rect">
                <a:avLst/>
              </a:prstGeom>
              <a:blipFill>
                <a:blip r:embed="rId4"/>
                <a:stretch>
                  <a:fillRect b="-13333"/>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2DCFE6F8-472A-C5CB-0EC0-297B94014AC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08BBB8C8-E990-ADF7-31B6-39FD2E7370B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pic>
        <p:nvPicPr>
          <p:cNvPr id="7" name="Picture 6">
            <a:extLst>
              <a:ext uri="{FF2B5EF4-FFF2-40B4-BE49-F238E27FC236}">
                <a16:creationId xmlns:a16="http://schemas.microsoft.com/office/drawing/2014/main" id="{B3166246-8A2D-1F97-9904-B819C58C7D8A}"/>
              </a:ext>
            </a:extLst>
          </p:cNvPr>
          <p:cNvPicPr>
            <a:picLocks noChangeAspect="1"/>
          </p:cNvPicPr>
          <p:nvPr/>
        </p:nvPicPr>
        <p:blipFill>
          <a:blip r:embed="rId6"/>
          <a:stretch>
            <a:fillRect/>
          </a:stretch>
        </p:blipFill>
        <p:spPr>
          <a:xfrm>
            <a:off x="202348" y="1382201"/>
            <a:ext cx="5814756" cy="456139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88158E-11AB-D35B-B289-D8859C714307}"/>
                  </a:ext>
                </a:extLst>
              </p:cNvPr>
              <p:cNvSpPr txBox="1"/>
              <p:nvPr/>
            </p:nvSpPr>
            <p:spPr>
              <a:xfrm>
                <a:off x="893595" y="4233233"/>
                <a:ext cx="358827" cy="324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xmlns="">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893595" y="4233233"/>
                <a:ext cx="358827" cy="324142"/>
              </a:xfrm>
              <a:prstGeom prst="rect">
                <a:avLst/>
              </a:prstGeom>
              <a:blipFill>
                <a:blip r:embed="rId7"/>
                <a:stretch>
                  <a:fillRect l="-24138" r="-3448" b="-37037"/>
                </a:stretch>
              </a:blipFill>
            </p:spPr>
            <p:txBody>
              <a:bodyPr/>
              <a:lstStyle/>
              <a:p>
                <a:r>
                  <a:rPr lang="en-CH">
                    <a:noFill/>
                  </a:rPr>
                  <a:t> </a:t>
                </a:r>
              </a:p>
            </p:txBody>
          </p:sp>
        </mc:Fallback>
      </mc:AlternateContent>
      <p:grpSp>
        <p:nvGrpSpPr>
          <p:cNvPr id="27" name="Group 26">
            <a:extLst>
              <a:ext uri="{FF2B5EF4-FFF2-40B4-BE49-F238E27FC236}">
                <a16:creationId xmlns:a16="http://schemas.microsoft.com/office/drawing/2014/main" id="{1EAAA66B-AD2A-65EC-4246-5A88CC331354}"/>
              </a:ext>
            </a:extLst>
          </p:cNvPr>
          <p:cNvGrpSpPr/>
          <p:nvPr/>
        </p:nvGrpSpPr>
        <p:grpSpPr>
          <a:xfrm>
            <a:off x="7809465" y="1564387"/>
            <a:ext cx="4024095" cy="3156711"/>
            <a:chOff x="7809465" y="1564387"/>
            <a:chExt cx="4024095" cy="3156711"/>
          </a:xfrm>
        </p:grpSpPr>
        <p:pic>
          <p:nvPicPr>
            <p:cNvPr id="26" name="Picture 25">
              <a:extLst>
                <a:ext uri="{FF2B5EF4-FFF2-40B4-BE49-F238E27FC236}">
                  <a16:creationId xmlns:a16="http://schemas.microsoft.com/office/drawing/2014/main" id="{256B6EEF-17A6-033E-3FBB-E521DC7D6B7C}"/>
                </a:ext>
              </a:extLst>
            </p:cNvPr>
            <p:cNvPicPr>
              <a:picLocks noChangeAspect="1"/>
            </p:cNvPicPr>
            <p:nvPr/>
          </p:nvPicPr>
          <p:blipFill>
            <a:blip r:embed="rId8"/>
            <a:stretch>
              <a:fillRect/>
            </a:stretch>
          </p:blipFill>
          <p:spPr>
            <a:xfrm>
              <a:off x="7809465" y="1564387"/>
              <a:ext cx="4024095" cy="315671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8E5806A-60C5-02B2-16A1-CE5D5A527B87}"/>
                    </a:ext>
                  </a:extLst>
                </p:cNvPr>
                <p:cNvSpPr txBox="1"/>
                <p:nvPr/>
              </p:nvSpPr>
              <p:spPr>
                <a:xfrm>
                  <a:off x="8318356" y="3732298"/>
                  <a:ext cx="577338" cy="369332"/>
                </a:xfrm>
                <a:prstGeom prst="rect">
                  <a:avLst/>
                </a:prstGeom>
                <a:noFill/>
              </p:spPr>
              <p:txBody>
                <a:bodyPr wrap="none" lIns="0" tIns="0" rIns="0" bIns="0" rtlCol="0">
                  <a:spAutoFit/>
                </a:bodyPr>
                <a:lstStyle/>
                <a:p>
                  <a:r>
                    <a:rPr lang="fr-CH" sz="2400" b="0" dirty="0">
                      <a:solidFill>
                        <a:srgbClr val="00B050"/>
                      </a:solidFill>
                    </a:rPr>
                    <a:t>g</a:t>
                  </a:r>
                  <a14:m>
                    <m:oMath xmlns:m="http://schemas.openxmlformats.org/officeDocument/2006/math">
                      <m:d>
                        <m:dPr>
                          <m:ctrlPr>
                            <a:rPr lang="fr-CH" sz="2400" b="0" i="1" smtClean="0">
                              <a:solidFill>
                                <a:srgbClr val="00B050"/>
                              </a:solidFill>
                              <a:latin typeface="Cambria Math" panose="02040503050406030204" pitchFamily="18" charset="0"/>
                            </a:rPr>
                          </m:ctrlPr>
                        </m:dPr>
                        <m:e>
                          <m:r>
                            <a:rPr lang="fr-CH" sz="2400" b="0" i="1" smtClean="0">
                              <a:solidFill>
                                <a:srgbClr val="00B050"/>
                              </a:solidFill>
                              <a:latin typeface="Cambria Math" panose="02040503050406030204" pitchFamily="18" charset="0"/>
                            </a:rPr>
                            <m:t>𝑥</m:t>
                          </m:r>
                        </m:e>
                      </m:d>
                    </m:oMath>
                  </a14:m>
                  <a:endParaRPr lang="en-CH" sz="2400" dirty="0">
                    <a:solidFill>
                      <a:srgbClr val="00B050"/>
                    </a:solidFill>
                  </a:endParaRPr>
                </a:p>
              </p:txBody>
            </p:sp>
          </mc:Choice>
          <mc:Fallback xmlns="">
            <p:sp>
              <p:nvSpPr>
                <p:cNvPr id="14" name="TextBox 13">
                  <a:extLst>
                    <a:ext uri="{FF2B5EF4-FFF2-40B4-BE49-F238E27FC236}">
                      <a16:creationId xmlns:a16="http://schemas.microsoft.com/office/drawing/2014/main" id="{98E5806A-60C5-02B2-16A1-CE5D5A527B87}"/>
                    </a:ext>
                  </a:extLst>
                </p:cNvPr>
                <p:cNvSpPr txBox="1">
                  <a:spLocks noRot="1" noChangeAspect="1" noMove="1" noResize="1" noEditPoints="1" noAdjustHandles="1" noChangeArrowheads="1" noChangeShapeType="1" noTextEdit="1"/>
                </p:cNvSpPr>
                <p:nvPr/>
              </p:nvSpPr>
              <p:spPr>
                <a:xfrm>
                  <a:off x="8318356" y="3732298"/>
                  <a:ext cx="577338" cy="369332"/>
                </a:xfrm>
                <a:prstGeom prst="rect">
                  <a:avLst/>
                </a:prstGeom>
                <a:blipFill>
                  <a:blip r:embed="rId9"/>
                  <a:stretch>
                    <a:fillRect l="-32609" t="-22581" b="-4516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AC1C26-44C0-A676-6700-4F8F5279654B}"/>
                    </a:ext>
                  </a:extLst>
                </p:cNvPr>
                <p:cNvSpPr txBox="1"/>
                <p:nvPr/>
              </p:nvSpPr>
              <p:spPr>
                <a:xfrm>
                  <a:off x="10117994" y="2349212"/>
                  <a:ext cx="5983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solidFill>
                              <a:srgbClr val="FFC000"/>
                            </a:solidFill>
                            <a:latin typeface="Cambria Math" panose="02040503050406030204" pitchFamily="18" charset="0"/>
                          </a:rPr>
                          <m:t>𝑙</m:t>
                        </m:r>
                        <m:d>
                          <m:dPr>
                            <m:ctrlPr>
                              <a:rPr lang="fr-CH" sz="2400" b="0" i="1" smtClean="0">
                                <a:solidFill>
                                  <a:srgbClr val="FFC000"/>
                                </a:solidFill>
                                <a:latin typeface="Cambria Math" panose="02040503050406030204" pitchFamily="18" charset="0"/>
                              </a:rPr>
                            </m:ctrlPr>
                          </m:dPr>
                          <m:e>
                            <m:r>
                              <a:rPr lang="fr-CH" sz="2400" b="0" i="1" smtClean="0">
                                <a:solidFill>
                                  <a:srgbClr val="FFC000"/>
                                </a:solidFill>
                                <a:latin typeface="Cambria Math" panose="02040503050406030204" pitchFamily="18" charset="0"/>
                              </a:rPr>
                              <m:t>𝑥</m:t>
                            </m:r>
                          </m:e>
                        </m:d>
                      </m:oMath>
                    </m:oMathPara>
                  </a14:m>
                  <a:endParaRPr lang="en-CH" sz="2400" dirty="0">
                    <a:solidFill>
                      <a:srgbClr val="FFC000"/>
                    </a:solidFill>
                  </a:endParaRPr>
                </a:p>
              </p:txBody>
            </p:sp>
          </mc:Choice>
          <mc:Fallback xmlns="">
            <p:sp>
              <p:nvSpPr>
                <p:cNvPr id="12" name="TextBox 11">
                  <a:extLst>
                    <a:ext uri="{FF2B5EF4-FFF2-40B4-BE49-F238E27FC236}">
                      <a16:creationId xmlns:a16="http://schemas.microsoft.com/office/drawing/2014/main" id="{A5AC1C26-44C0-A676-6700-4F8F5279654B}"/>
                    </a:ext>
                  </a:extLst>
                </p:cNvPr>
                <p:cNvSpPr txBox="1">
                  <a:spLocks noRot="1" noChangeAspect="1" noMove="1" noResize="1" noEditPoints="1" noAdjustHandles="1" noChangeArrowheads="1" noChangeShapeType="1" noTextEdit="1"/>
                </p:cNvSpPr>
                <p:nvPr/>
              </p:nvSpPr>
              <p:spPr>
                <a:xfrm>
                  <a:off x="10117994" y="2349212"/>
                  <a:ext cx="598305" cy="369332"/>
                </a:xfrm>
                <a:prstGeom prst="rect">
                  <a:avLst/>
                </a:prstGeom>
                <a:blipFill>
                  <a:blip r:embed="rId10"/>
                  <a:stretch>
                    <a:fillRect l="-12500" b="-3226"/>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D6A595C-298D-5890-9263-CDFBFABB56D9}"/>
                  </a:ext>
                </a:extLst>
              </p:cNvPr>
              <p:cNvSpPr txBox="1"/>
              <p:nvPr/>
            </p:nvSpPr>
            <p:spPr>
              <a:xfrm>
                <a:off x="6723379" y="2886893"/>
                <a:ext cx="577338" cy="369332"/>
              </a:xfrm>
              <a:prstGeom prst="rect">
                <a:avLst/>
              </a:prstGeom>
              <a:noFill/>
            </p:spPr>
            <p:txBody>
              <a:bodyPr wrap="none" lIns="0" tIns="0" rIns="0" bIns="0" rtlCol="0">
                <a:spAutoFit/>
              </a:bodyPr>
              <a:lstStyle/>
              <a:p>
                <a:r>
                  <a:rPr lang="fr-CH" sz="2400" b="0" dirty="0">
                    <a:solidFill>
                      <a:srgbClr val="00B050"/>
                    </a:solidFill>
                  </a:rPr>
                  <a:t>g</a:t>
                </a:r>
                <a14:m>
                  <m:oMath xmlns:m="http://schemas.openxmlformats.org/officeDocument/2006/math">
                    <m:d>
                      <m:dPr>
                        <m:ctrlPr>
                          <a:rPr lang="fr-CH" sz="2400" b="0" i="1" smtClean="0">
                            <a:solidFill>
                              <a:srgbClr val="00B050"/>
                            </a:solidFill>
                            <a:latin typeface="Cambria Math" panose="02040503050406030204" pitchFamily="18" charset="0"/>
                          </a:rPr>
                        </m:ctrlPr>
                      </m:dPr>
                      <m:e>
                        <m:r>
                          <a:rPr lang="fr-CH" sz="2400" b="0" i="1" smtClean="0">
                            <a:solidFill>
                              <a:srgbClr val="00B050"/>
                            </a:solidFill>
                            <a:latin typeface="Cambria Math" panose="02040503050406030204" pitchFamily="18" charset="0"/>
                          </a:rPr>
                          <m:t>𝑥</m:t>
                        </m:r>
                      </m:e>
                    </m:d>
                  </m:oMath>
                </a14:m>
                <a:endParaRPr lang="en-CH" sz="2400" dirty="0">
                  <a:solidFill>
                    <a:srgbClr val="00B050"/>
                  </a:solidFill>
                </a:endParaRPr>
              </a:p>
            </p:txBody>
          </p:sp>
        </mc:Choice>
        <mc:Fallback xmlns="">
          <p:sp>
            <p:nvSpPr>
              <p:cNvPr id="21" name="TextBox 20">
                <a:extLst>
                  <a:ext uri="{FF2B5EF4-FFF2-40B4-BE49-F238E27FC236}">
                    <a16:creationId xmlns:a16="http://schemas.microsoft.com/office/drawing/2014/main" id="{7D6A595C-298D-5890-9263-CDFBFABB56D9}"/>
                  </a:ext>
                </a:extLst>
              </p:cNvPr>
              <p:cNvSpPr txBox="1">
                <a:spLocks noRot="1" noChangeAspect="1" noMove="1" noResize="1" noEditPoints="1" noAdjustHandles="1" noChangeArrowheads="1" noChangeShapeType="1" noTextEdit="1"/>
              </p:cNvSpPr>
              <p:nvPr/>
            </p:nvSpPr>
            <p:spPr>
              <a:xfrm>
                <a:off x="6723379" y="2886893"/>
                <a:ext cx="577338" cy="369332"/>
              </a:xfrm>
              <a:prstGeom prst="rect">
                <a:avLst/>
              </a:prstGeom>
              <a:blipFill>
                <a:blip r:embed="rId11"/>
                <a:stretch>
                  <a:fillRect l="-31915" t="-26667" b="-50000"/>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1B25A1C-F1CC-7EF8-5A37-D28DACEEDBE1}"/>
                  </a:ext>
                </a:extLst>
              </p:cNvPr>
              <p:cNvSpPr txBox="1"/>
              <p:nvPr/>
            </p:nvSpPr>
            <p:spPr>
              <a:xfrm>
                <a:off x="6723379" y="4760917"/>
                <a:ext cx="5983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solidFill>
                            <a:srgbClr val="FFC000"/>
                          </a:solidFill>
                          <a:latin typeface="Cambria Math" panose="02040503050406030204" pitchFamily="18" charset="0"/>
                        </a:rPr>
                        <m:t>𝑙</m:t>
                      </m:r>
                      <m:d>
                        <m:dPr>
                          <m:ctrlPr>
                            <a:rPr lang="fr-CH" sz="2400" b="0" i="1" smtClean="0">
                              <a:solidFill>
                                <a:srgbClr val="FFC000"/>
                              </a:solidFill>
                              <a:latin typeface="Cambria Math" panose="02040503050406030204" pitchFamily="18" charset="0"/>
                            </a:rPr>
                          </m:ctrlPr>
                        </m:dPr>
                        <m:e>
                          <m:r>
                            <a:rPr lang="fr-CH" sz="2400" b="0" i="1" smtClean="0">
                              <a:solidFill>
                                <a:srgbClr val="FFC000"/>
                              </a:solidFill>
                              <a:latin typeface="Cambria Math" panose="02040503050406030204" pitchFamily="18" charset="0"/>
                            </a:rPr>
                            <m:t>𝑥</m:t>
                          </m:r>
                        </m:e>
                      </m:d>
                    </m:oMath>
                  </m:oMathPara>
                </a14:m>
                <a:endParaRPr lang="en-CH" sz="2400" dirty="0">
                  <a:solidFill>
                    <a:srgbClr val="FFC000"/>
                  </a:solidFill>
                </a:endParaRPr>
              </a:p>
            </p:txBody>
          </p:sp>
        </mc:Choice>
        <mc:Fallback xmlns="">
          <p:sp>
            <p:nvSpPr>
              <p:cNvPr id="23" name="TextBox 22">
                <a:extLst>
                  <a:ext uri="{FF2B5EF4-FFF2-40B4-BE49-F238E27FC236}">
                    <a16:creationId xmlns:a16="http://schemas.microsoft.com/office/drawing/2014/main" id="{51B25A1C-F1CC-7EF8-5A37-D28DACEEDBE1}"/>
                  </a:ext>
                </a:extLst>
              </p:cNvPr>
              <p:cNvSpPr txBox="1">
                <a:spLocks noRot="1" noChangeAspect="1" noMove="1" noResize="1" noEditPoints="1" noAdjustHandles="1" noChangeArrowheads="1" noChangeShapeType="1" noTextEdit="1"/>
              </p:cNvSpPr>
              <p:nvPr/>
            </p:nvSpPr>
            <p:spPr>
              <a:xfrm>
                <a:off x="6723379" y="4760917"/>
                <a:ext cx="598305" cy="369332"/>
              </a:xfrm>
              <a:prstGeom prst="rect">
                <a:avLst/>
              </a:prstGeom>
              <a:blipFill>
                <a:blip r:embed="rId12"/>
                <a:stretch>
                  <a:fillRect l="-12500" b="-3226"/>
                </a:stretch>
              </a:blipFill>
            </p:spPr>
            <p:txBody>
              <a:bodyPr/>
              <a:lstStyle/>
              <a:p>
                <a:r>
                  <a:rPr lang="en-CH">
                    <a:noFill/>
                  </a:rPr>
                  <a:t> </a:t>
                </a:r>
              </a:p>
            </p:txBody>
          </p:sp>
        </mc:Fallback>
      </mc:AlternateContent>
    </p:spTree>
    <p:extLst>
      <p:ext uri="{BB962C8B-B14F-4D97-AF65-F5344CB8AC3E}">
        <p14:creationId xmlns:p14="http://schemas.microsoft.com/office/powerpoint/2010/main" val="1649994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53D57A-FE24-3EF7-742F-BAD93C3C027D}"/>
              </a:ext>
            </a:extLst>
          </p:cNvPr>
          <p:cNvSpPr>
            <a:spLocks noGrp="1"/>
          </p:cNvSpPr>
          <p:nvPr>
            <p:ph type="title"/>
          </p:nvPr>
        </p:nvSpPr>
        <p:spPr/>
        <p:txBody>
          <a:bodyPr/>
          <a:lstStyle/>
          <a:p>
            <a:r>
              <a:rPr lang="en-CH" dirty="0"/>
              <a:t>Intermediate ML</a:t>
            </a:r>
          </a:p>
        </p:txBody>
      </p:sp>
      <p:sp>
        <p:nvSpPr>
          <p:cNvPr id="5" name="Rectangle 4">
            <a:extLst>
              <a:ext uri="{FF2B5EF4-FFF2-40B4-BE49-F238E27FC236}">
                <a16:creationId xmlns:a16="http://schemas.microsoft.com/office/drawing/2014/main" id="{850E684A-562D-F485-1A62-C32E3233E54F}"/>
              </a:ext>
            </a:extLst>
          </p:cNvPr>
          <p:cNvSpPr/>
          <p:nvPr/>
        </p:nvSpPr>
        <p:spPr>
          <a:xfrm>
            <a:off x="749300" y="2630487"/>
            <a:ext cx="2908300" cy="24003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S</a:t>
            </a:r>
            <a:r>
              <a:rPr lang="en-CH" sz="4000" dirty="0">
                <a:solidFill>
                  <a:schemeClr val="tx1"/>
                </a:solidFill>
              </a:rPr>
              <a:t>klearn</a:t>
            </a:r>
          </a:p>
          <a:p>
            <a:pPr algn="ctr"/>
            <a:r>
              <a:rPr lang="en-CH" sz="4000" dirty="0">
                <a:solidFill>
                  <a:schemeClr val="tx1"/>
                </a:solidFill>
              </a:rPr>
              <a:t>SVM,KNN,</a:t>
            </a:r>
            <a:br>
              <a:rPr lang="en-CH" sz="4000" dirty="0">
                <a:solidFill>
                  <a:schemeClr val="tx1"/>
                </a:solidFill>
              </a:rPr>
            </a:br>
            <a:r>
              <a:rPr lang="en-CH" sz="4000" dirty="0">
                <a:solidFill>
                  <a:schemeClr val="tx1"/>
                </a:solidFill>
              </a:rPr>
              <a:t>LR, RF, GridSearch</a:t>
            </a:r>
          </a:p>
        </p:txBody>
      </p:sp>
      <p:sp>
        <p:nvSpPr>
          <p:cNvPr id="6" name="TextBox 5">
            <a:extLst>
              <a:ext uri="{FF2B5EF4-FFF2-40B4-BE49-F238E27FC236}">
                <a16:creationId xmlns:a16="http://schemas.microsoft.com/office/drawing/2014/main" id="{CF029733-6B1F-090B-577F-2E32D73B3412}"/>
              </a:ext>
            </a:extLst>
          </p:cNvPr>
          <p:cNvSpPr txBox="1"/>
          <p:nvPr/>
        </p:nvSpPr>
        <p:spPr>
          <a:xfrm>
            <a:off x="7963702" y="3114070"/>
            <a:ext cx="841897" cy="1569660"/>
          </a:xfrm>
          <a:prstGeom prst="rect">
            <a:avLst/>
          </a:prstGeom>
          <a:noFill/>
        </p:spPr>
        <p:txBody>
          <a:bodyPr wrap="none" rtlCol="0">
            <a:spAutoFit/>
          </a:bodyPr>
          <a:lstStyle/>
          <a:p>
            <a:r>
              <a:rPr lang="en-CH" sz="9600" dirty="0"/>
              <a:t>&lt;</a:t>
            </a:r>
          </a:p>
        </p:txBody>
      </p:sp>
      <p:sp>
        <p:nvSpPr>
          <p:cNvPr id="7" name="Rectangle 6">
            <a:extLst>
              <a:ext uri="{FF2B5EF4-FFF2-40B4-BE49-F238E27FC236}">
                <a16:creationId xmlns:a16="http://schemas.microsoft.com/office/drawing/2014/main" id="{AE627F0F-B259-72C4-48FA-01A5B3F51EF9}"/>
              </a:ext>
            </a:extLst>
          </p:cNvPr>
          <p:cNvSpPr/>
          <p:nvPr/>
        </p:nvSpPr>
        <p:spPr>
          <a:xfrm>
            <a:off x="4936601" y="2617785"/>
            <a:ext cx="2730500" cy="240030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4000" dirty="0">
                <a:solidFill>
                  <a:schemeClr val="tx1"/>
                </a:solidFill>
              </a:rPr>
              <a:t>XGBoost</a:t>
            </a:r>
          </a:p>
          <a:p>
            <a:pPr algn="ctr"/>
            <a:r>
              <a:rPr lang="en-CH" sz="4000" dirty="0">
                <a:solidFill>
                  <a:schemeClr val="tx1"/>
                </a:solidFill>
              </a:rPr>
              <a:t>LightGBM</a:t>
            </a:r>
          </a:p>
          <a:p>
            <a:pPr algn="ctr"/>
            <a:r>
              <a:rPr lang="en-CH" sz="4000" dirty="0">
                <a:solidFill>
                  <a:schemeClr val="tx1"/>
                </a:solidFill>
              </a:rPr>
              <a:t>CatBoost</a:t>
            </a:r>
            <a:br>
              <a:rPr lang="en-CH" sz="4000" dirty="0">
                <a:solidFill>
                  <a:schemeClr val="tx1"/>
                </a:solidFill>
              </a:rPr>
            </a:br>
            <a:r>
              <a:rPr lang="en-CH" sz="4000" dirty="0">
                <a:solidFill>
                  <a:schemeClr val="tx1"/>
                </a:solidFill>
              </a:rPr>
              <a:t>HyperOpt</a:t>
            </a:r>
          </a:p>
        </p:txBody>
      </p:sp>
      <p:sp>
        <p:nvSpPr>
          <p:cNvPr id="8" name="TextBox 7">
            <a:extLst>
              <a:ext uri="{FF2B5EF4-FFF2-40B4-BE49-F238E27FC236}">
                <a16:creationId xmlns:a16="http://schemas.microsoft.com/office/drawing/2014/main" id="{284797EC-A637-3C70-55B3-41FE1A7706D3}"/>
              </a:ext>
            </a:extLst>
          </p:cNvPr>
          <p:cNvSpPr txBox="1"/>
          <p:nvPr/>
        </p:nvSpPr>
        <p:spPr>
          <a:xfrm>
            <a:off x="3850752" y="3114070"/>
            <a:ext cx="841897" cy="1569660"/>
          </a:xfrm>
          <a:prstGeom prst="rect">
            <a:avLst/>
          </a:prstGeom>
          <a:noFill/>
        </p:spPr>
        <p:txBody>
          <a:bodyPr wrap="none" rtlCol="0">
            <a:spAutoFit/>
          </a:bodyPr>
          <a:lstStyle/>
          <a:p>
            <a:r>
              <a:rPr lang="en-CH" sz="9600" dirty="0"/>
              <a:t>&lt;</a:t>
            </a:r>
          </a:p>
        </p:txBody>
      </p:sp>
      <p:sp>
        <p:nvSpPr>
          <p:cNvPr id="9" name="Rectangle 8">
            <a:extLst>
              <a:ext uri="{FF2B5EF4-FFF2-40B4-BE49-F238E27FC236}">
                <a16:creationId xmlns:a16="http://schemas.microsoft.com/office/drawing/2014/main" id="{45C2A182-2307-2ECA-A4AA-EB84F89D5BA8}"/>
              </a:ext>
            </a:extLst>
          </p:cNvPr>
          <p:cNvSpPr/>
          <p:nvPr/>
        </p:nvSpPr>
        <p:spPr>
          <a:xfrm>
            <a:off x="9153001" y="2617785"/>
            <a:ext cx="2730500" cy="240030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4000" dirty="0">
                <a:solidFill>
                  <a:schemeClr val="tx1"/>
                </a:solidFill>
              </a:rPr>
              <a:t>TensorFlow</a:t>
            </a:r>
          </a:p>
          <a:p>
            <a:pPr algn="ctr"/>
            <a:r>
              <a:rPr lang="en-CH" sz="4000" dirty="0">
                <a:solidFill>
                  <a:schemeClr val="tx1"/>
                </a:solidFill>
              </a:rPr>
              <a:t>PyTorch</a:t>
            </a:r>
          </a:p>
        </p:txBody>
      </p:sp>
      <p:sp>
        <p:nvSpPr>
          <p:cNvPr id="10" name="Right Arrow 9">
            <a:extLst>
              <a:ext uri="{FF2B5EF4-FFF2-40B4-BE49-F238E27FC236}">
                <a16:creationId xmlns:a16="http://schemas.microsoft.com/office/drawing/2014/main" id="{3BA7D272-5FB1-7139-D69A-8179A1D120A4}"/>
              </a:ext>
            </a:extLst>
          </p:cNvPr>
          <p:cNvSpPr/>
          <p:nvPr/>
        </p:nvSpPr>
        <p:spPr>
          <a:xfrm>
            <a:off x="838200" y="5651500"/>
            <a:ext cx="10629900" cy="571500"/>
          </a:xfrm>
          <a:prstGeom prst="rightArrow">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TextBox 10">
            <a:extLst>
              <a:ext uri="{FF2B5EF4-FFF2-40B4-BE49-F238E27FC236}">
                <a16:creationId xmlns:a16="http://schemas.microsoft.com/office/drawing/2014/main" id="{9A0B7B96-A770-EDEE-3050-D6299C764F59}"/>
              </a:ext>
            </a:extLst>
          </p:cNvPr>
          <p:cNvSpPr txBox="1"/>
          <p:nvPr/>
        </p:nvSpPr>
        <p:spPr>
          <a:xfrm>
            <a:off x="5645389" y="6223000"/>
            <a:ext cx="1312924" cy="369332"/>
          </a:xfrm>
          <a:prstGeom prst="rect">
            <a:avLst/>
          </a:prstGeom>
          <a:noFill/>
        </p:spPr>
        <p:txBody>
          <a:bodyPr wrap="none" rtlCol="0">
            <a:spAutoFit/>
          </a:bodyPr>
          <a:lstStyle/>
          <a:p>
            <a:r>
              <a:rPr lang="en-CH" dirty="0"/>
              <a:t>Complexity</a:t>
            </a:r>
          </a:p>
        </p:txBody>
      </p:sp>
    </p:spTree>
    <p:extLst>
      <p:ext uri="{BB962C8B-B14F-4D97-AF65-F5344CB8AC3E}">
        <p14:creationId xmlns:p14="http://schemas.microsoft.com/office/powerpoint/2010/main" val="1246489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521A-59DD-C9CE-BB4F-414875C400E1}"/>
              </a:ext>
            </a:extLst>
          </p:cNvPr>
          <p:cNvSpPr>
            <a:spLocks noGrp="1"/>
          </p:cNvSpPr>
          <p:nvPr>
            <p:ph type="title"/>
          </p:nvPr>
        </p:nvSpPr>
        <p:spPr/>
        <p:txBody>
          <a:bodyPr/>
          <a:lstStyle/>
          <a:p>
            <a:r>
              <a:rPr lang="en-CH" dirty="0"/>
              <a:t>Nested Cross-Validation (CV)</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9B3B2A-CBB7-C762-3AC1-86CC6C7E6330}"/>
                  </a:ext>
                </a:extLst>
              </p:cNvPr>
              <p:cNvSpPr>
                <a:spLocks noGrp="1"/>
              </p:cNvSpPr>
              <p:nvPr>
                <p:ph idx="1"/>
              </p:nvPr>
            </p:nvSpPr>
            <p:spPr/>
            <p:txBody>
              <a:bodyPr>
                <a:normAutofit fontScale="92500" lnSpcReduction="10000"/>
              </a:bodyPr>
              <a:lstStyle/>
              <a:p>
                <a:r>
                  <a:rPr lang="fr-CH" dirty="0">
                    <a:solidFill>
                      <a:srgbClr val="0070C0"/>
                    </a:solidFill>
                  </a:rPr>
                  <a:t>Issues </a:t>
                </a:r>
                <a:r>
                  <a:rPr lang="fr-CH" dirty="0" err="1">
                    <a:solidFill>
                      <a:srgbClr val="0070C0"/>
                    </a:solidFill>
                  </a:rPr>
                  <a:t>that</a:t>
                </a:r>
                <a:r>
                  <a:rPr lang="fr-CH" dirty="0">
                    <a:solidFill>
                      <a:srgbClr val="0070C0"/>
                    </a:solidFill>
                  </a:rPr>
                  <a:t> </a:t>
                </a:r>
                <a:r>
                  <a:rPr lang="fr-CH" dirty="0" err="1">
                    <a:solidFill>
                      <a:srgbClr val="0070C0"/>
                    </a:solidFill>
                  </a:rPr>
                  <a:t>may</a:t>
                </a:r>
                <a:r>
                  <a:rPr lang="fr-CH" dirty="0">
                    <a:solidFill>
                      <a:srgbClr val="0070C0"/>
                    </a:solidFill>
                  </a:rPr>
                  <a:t> arise </a:t>
                </a:r>
                <a:r>
                  <a:rPr lang="fr-CH" dirty="0" err="1">
                    <a:solidFill>
                      <a:srgbClr val="0070C0"/>
                    </a:solidFill>
                  </a:rPr>
                  <a:t>with</a:t>
                </a:r>
                <a:r>
                  <a:rPr lang="fr-CH" dirty="0">
                    <a:solidFill>
                      <a:srgbClr val="0070C0"/>
                    </a:solidFill>
                  </a:rPr>
                  <a:t> CV:</a:t>
                </a:r>
              </a:p>
              <a:p>
                <a:pPr lvl="1"/>
                <a:r>
                  <a:rPr lang="fr-CH" dirty="0" err="1">
                    <a:solidFill>
                      <a:srgbClr val="0070C0"/>
                    </a:solidFill>
                  </a:rPr>
                  <a:t>Let’s</a:t>
                </a:r>
                <a:r>
                  <a:rPr lang="fr-CH" dirty="0">
                    <a:solidFill>
                      <a:srgbClr val="0070C0"/>
                    </a:solidFill>
                  </a:rPr>
                  <a:t> assume </a:t>
                </a:r>
                <a:r>
                  <a:rPr lang="fr-CH" dirty="0" err="1">
                    <a:solidFill>
                      <a:srgbClr val="0070C0"/>
                    </a:solidFill>
                  </a:rPr>
                  <a:t>you</a:t>
                </a:r>
                <a:r>
                  <a:rPr lang="fr-CH" dirty="0">
                    <a:solidFill>
                      <a:srgbClr val="0070C0"/>
                    </a:solidFill>
                  </a:rPr>
                  <a:t> </a:t>
                </a:r>
                <a:r>
                  <a:rPr lang="fr-CH" dirty="0" err="1">
                    <a:solidFill>
                      <a:srgbClr val="0070C0"/>
                    </a:solidFill>
                  </a:rPr>
                  <a:t>perform</a:t>
                </a:r>
                <a:r>
                  <a:rPr lang="fr-CH" dirty="0">
                    <a:solidFill>
                      <a:srgbClr val="0070C0"/>
                    </a:solidFill>
                  </a:rPr>
                  <a:t> a </a:t>
                </a:r>
                <a:r>
                  <a:rPr lang="fr-CH" dirty="0" err="1">
                    <a:solidFill>
                      <a:srgbClr val="0070C0"/>
                    </a:solidFill>
                  </a:rPr>
                  <a:t>hyperparameter</a:t>
                </a:r>
                <a:r>
                  <a:rPr lang="fr-CH" dirty="0">
                    <a:solidFill>
                      <a:srgbClr val="0070C0"/>
                    </a:solidFill>
                  </a:rPr>
                  <a:t> </a:t>
                </a:r>
                <a:r>
                  <a:rPr lang="fr-CH" dirty="0" err="1">
                    <a:solidFill>
                      <a:srgbClr val="0070C0"/>
                    </a:solidFill>
                  </a:rPr>
                  <a:t>optimization</a:t>
                </a:r>
                <a:r>
                  <a:rPr lang="fr-CH" dirty="0">
                    <a:solidFill>
                      <a:srgbClr val="0070C0"/>
                    </a:solidFill>
                  </a:rPr>
                  <a:t> for a classifier </a:t>
                </a:r>
                <a:r>
                  <a:rPr lang="fr-CH" dirty="0" err="1">
                    <a:solidFill>
                      <a:srgbClr val="0070C0"/>
                    </a:solidFill>
                  </a:rPr>
                  <a:t>with</a:t>
                </a:r>
                <a:r>
                  <a:rPr lang="fr-CH" dirty="0">
                    <a:solidFill>
                      <a:srgbClr val="0070C0"/>
                    </a:solidFill>
                  </a:rPr>
                  <a:t> CV. In </a:t>
                </a:r>
                <a:r>
                  <a:rPr lang="fr-CH" dirty="0" err="1">
                    <a:solidFill>
                      <a:srgbClr val="0070C0"/>
                    </a:solidFill>
                  </a:rPr>
                  <a:t>each</a:t>
                </a:r>
                <a:r>
                  <a:rPr lang="fr-CH" dirty="0">
                    <a:solidFill>
                      <a:srgbClr val="0070C0"/>
                    </a:solidFill>
                  </a:rPr>
                  <a:t> </a:t>
                </a:r>
                <a:r>
                  <a:rPr lang="fr-CH" dirty="0" err="1">
                    <a:solidFill>
                      <a:srgbClr val="0070C0"/>
                    </a:solidFill>
                  </a:rPr>
                  <a:t>iteration</a:t>
                </a:r>
                <a:r>
                  <a:rPr lang="fr-CH" dirty="0">
                    <a:solidFill>
                      <a:srgbClr val="0070C0"/>
                    </a:solidFill>
                  </a:rPr>
                  <a:t>, </a:t>
                </a:r>
                <a:r>
                  <a:rPr lang="fr-CH" dirty="0" err="1">
                    <a:solidFill>
                      <a:srgbClr val="0070C0"/>
                    </a:solidFill>
                  </a:rPr>
                  <a:t>you</a:t>
                </a:r>
                <a:r>
                  <a:rPr lang="fr-CH" dirty="0">
                    <a:solidFill>
                      <a:srgbClr val="0070C0"/>
                    </a:solidFill>
                  </a:rPr>
                  <a:t> </a:t>
                </a:r>
                <a:r>
                  <a:rPr lang="fr-CH" dirty="0" err="1">
                    <a:solidFill>
                      <a:srgbClr val="0070C0"/>
                    </a:solidFill>
                  </a:rPr>
                  <a:t>keep</a:t>
                </a:r>
                <a:r>
                  <a:rPr lang="fr-CH" dirty="0">
                    <a:solidFill>
                      <a:srgbClr val="0070C0"/>
                    </a:solidFill>
                  </a:rPr>
                  <a:t> the maximal score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Even if all scores are </a:t>
                </a:r>
                <a:r>
                  <a:rPr lang="fr-CH" dirty="0" err="1">
                    <a:solidFill>
                      <a:srgbClr val="0070C0"/>
                    </a:solidFill>
                  </a:rPr>
                  <a:t>drawn</a:t>
                </a:r>
                <a:r>
                  <a:rPr lang="fr-CH" dirty="0">
                    <a:solidFill>
                      <a:srgbClr val="0070C0"/>
                    </a:solidFill>
                  </a:rPr>
                  <a:t> </a:t>
                </a:r>
                <a:r>
                  <a:rPr lang="fr-CH" dirty="0" err="1">
                    <a:solidFill>
                      <a:srgbClr val="0070C0"/>
                    </a:solidFill>
                  </a:rPr>
                  <a:t>from</a:t>
                </a:r>
                <a:r>
                  <a:rPr lang="fr-CH" dirty="0">
                    <a:solidFill>
                      <a:srgbClr val="0070C0"/>
                    </a:solidFill>
                  </a:rPr>
                  <a:t> </a:t>
                </a:r>
                <a:r>
                  <a:rPr lang="fr-CH" dirty="0" err="1">
                    <a:solidFill>
                      <a:srgbClr val="0070C0"/>
                    </a:solidFill>
                  </a:rPr>
                  <a:t>Null</a:t>
                </a:r>
                <a:r>
                  <a:rPr lang="fr-CH" dirty="0">
                    <a:solidFill>
                      <a:srgbClr val="0070C0"/>
                    </a:solidFill>
                  </a:rPr>
                  <a:t> distribution, </a:t>
                </a:r>
                <a:r>
                  <a:rPr lang="fr-CH" dirty="0" err="1">
                    <a:solidFill>
                      <a:srgbClr val="0070C0"/>
                    </a:solidFill>
                  </a:rPr>
                  <a:t>this</a:t>
                </a:r>
                <a:r>
                  <a:rPr lang="fr-CH" dirty="0">
                    <a:solidFill>
                      <a:srgbClr val="0070C0"/>
                    </a:solidFill>
                  </a:rPr>
                  <a:t> </a:t>
                </a:r>
                <a:r>
                  <a:rPr lang="fr-CH" dirty="0" err="1">
                    <a:solidFill>
                      <a:srgbClr val="0070C0"/>
                    </a:solidFill>
                  </a:rPr>
                  <a:t>will</a:t>
                </a:r>
                <a:r>
                  <a:rPr lang="fr-CH" dirty="0">
                    <a:solidFill>
                      <a:srgbClr val="0070C0"/>
                    </a:solidFill>
                  </a:rPr>
                  <a:t> lead to a final score </a:t>
                </a:r>
                <a14:m>
                  <m:oMath xmlns:m="http://schemas.openxmlformats.org/officeDocument/2006/math">
                    <m:sSub>
                      <m:sSubPr>
                        <m:ctrlPr>
                          <a:rPr lang="fr-CH" i="1" dirty="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i="1" dirty="0">
                            <a:solidFill>
                              <a:srgbClr val="0070C0"/>
                            </a:solidFill>
                            <a:latin typeface="Cambria Math" panose="02040503050406030204" pitchFamily="18" charset="0"/>
                          </a:rPr>
                          <m:t>𝑚𝑎𝑥</m:t>
                        </m:r>
                      </m:sub>
                    </m:sSub>
                    <m:r>
                      <a:rPr lang="fr-CH" i="1" dirty="0">
                        <a:solidFill>
                          <a:srgbClr val="0070C0"/>
                        </a:solidFill>
                        <a:latin typeface="Cambria Math" panose="02040503050406030204" pitchFamily="18" charset="0"/>
                      </a:rPr>
                      <m:t> </m:t>
                    </m:r>
                  </m:oMath>
                </a14:m>
                <a:r>
                  <a:rPr lang="fr-CH" dirty="0" err="1">
                    <a:solidFill>
                      <a:srgbClr val="0070C0"/>
                    </a:solidFill>
                  </a:rPr>
                  <a:t>that</a:t>
                </a:r>
                <a:r>
                  <a:rPr lang="fr-CH" dirty="0">
                    <a:solidFill>
                      <a:srgbClr val="0070C0"/>
                    </a:solidFill>
                  </a:rPr>
                  <a:t> </a:t>
                </a:r>
                <a:r>
                  <a:rPr lang="fr-CH" dirty="0" err="1">
                    <a:solidFill>
                      <a:srgbClr val="0070C0"/>
                    </a:solidFill>
                  </a:rPr>
                  <a:t>is</a:t>
                </a:r>
                <a:r>
                  <a:rPr lang="fr-CH" dirty="0">
                    <a:solidFill>
                      <a:srgbClr val="0070C0"/>
                    </a:solidFill>
                  </a:rPr>
                  <a:t> </a:t>
                </a:r>
                <a:r>
                  <a:rPr lang="fr-CH" dirty="0" err="1">
                    <a:solidFill>
                      <a:srgbClr val="0070C0"/>
                    </a:solidFill>
                  </a:rPr>
                  <a:t>significantly</a:t>
                </a:r>
                <a:r>
                  <a:rPr lang="fr-CH" dirty="0">
                    <a:solidFill>
                      <a:srgbClr val="0070C0"/>
                    </a:solidFill>
                  </a:rPr>
                  <a:t> </a:t>
                </a:r>
                <a:r>
                  <a:rPr lang="fr-CH" dirty="0" err="1">
                    <a:solidFill>
                      <a:srgbClr val="0070C0"/>
                    </a:solidFill>
                  </a:rPr>
                  <a:t>higher</a:t>
                </a:r>
                <a:r>
                  <a:rPr lang="fr-CH" dirty="0">
                    <a:solidFill>
                      <a:srgbClr val="0070C0"/>
                    </a:solidFill>
                  </a:rPr>
                  <a:t> </a:t>
                </a:r>
                <a:r>
                  <a:rPr lang="fr-CH" dirty="0" err="1">
                    <a:solidFill>
                      <a:srgbClr val="0070C0"/>
                    </a:solidFill>
                  </a:rPr>
                  <a:t>than</a:t>
                </a:r>
                <a:r>
                  <a:rPr lang="fr-CH" dirty="0">
                    <a:solidFill>
                      <a:srgbClr val="0070C0"/>
                    </a:solidFill>
                  </a:rPr>
                  <a:t> the </a:t>
                </a:r>
                <a:r>
                  <a:rPr lang="fr-CH" dirty="0" err="1">
                    <a:solidFill>
                      <a:srgbClr val="0070C0"/>
                    </a:solidFill>
                  </a:rPr>
                  <a:t>expected</a:t>
                </a:r>
                <a:r>
                  <a:rPr lang="fr-CH" dirty="0">
                    <a:solidFill>
                      <a:srgbClr val="0070C0"/>
                    </a:solidFill>
                  </a:rPr>
                  <a:t> score.</a:t>
                </a:r>
                <a:br>
                  <a:rPr lang="fr-CH" dirty="0">
                    <a:solidFill>
                      <a:srgbClr val="0070C0"/>
                    </a:solidFill>
                  </a:rPr>
                </a:br>
                <a:endParaRPr lang="fr-CH" dirty="0">
                  <a:solidFill>
                    <a:srgbClr val="0070C0"/>
                  </a:solidFill>
                </a:endParaRPr>
              </a:p>
              <a:p>
                <a:pPr lvl="1"/>
                <a:r>
                  <a:rPr lang="fr-CH" dirty="0" err="1">
                    <a:solidFill>
                      <a:srgbClr val="0070C0"/>
                    </a:solidFill>
                  </a:rPr>
                  <a:t>We</a:t>
                </a:r>
                <a:r>
                  <a:rPr lang="fr-CH" dirty="0">
                    <a:solidFill>
                      <a:srgbClr val="0070C0"/>
                    </a:solidFill>
                  </a:rPr>
                  <a:t> </a:t>
                </a:r>
                <a:r>
                  <a:rPr lang="fr-CH" dirty="0" err="1">
                    <a:solidFill>
                      <a:srgbClr val="0070C0"/>
                    </a:solidFill>
                  </a:rPr>
                  <a:t>strongly</a:t>
                </a:r>
                <a:r>
                  <a:rPr lang="fr-CH" dirty="0">
                    <a:solidFill>
                      <a:srgbClr val="0070C0"/>
                    </a:solidFill>
                  </a:rPr>
                  <a:t> </a:t>
                </a:r>
                <a:r>
                  <a:rPr lang="fr-CH" dirty="0" err="1">
                    <a:solidFill>
                      <a:srgbClr val="0070C0"/>
                    </a:solidFill>
                  </a:rPr>
                  <a:t>discourage</a:t>
                </a:r>
                <a:r>
                  <a:rPr lang="fr-CH" dirty="0">
                    <a:solidFill>
                      <a:srgbClr val="0070C0"/>
                    </a:solidFill>
                  </a:rPr>
                  <a:t> ML </a:t>
                </a:r>
                <a:r>
                  <a:rPr lang="fr-CH" dirty="0" err="1">
                    <a:solidFill>
                      <a:srgbClr val="0070C0"/>
                    </a:solidFill>
                  </a:rPr>
                  <a:t>practitioners</a:t>
                </a:r>
                <a:r>
                  <a:rPr lang="fr-CH" dirty="0">
                    <a:solidFill>
                      <a:srgbClr val="0070C0"/>
                    </a:solidFill>
                  </a:rPr>
                  <a:t> to  </a:t>
                </a:r>
                <a:r>
                  <a:rPr lang="fr-CH" dirty="0" err="1">
                    <a:solidFill>
                      <a:srgbClr val="0070C0"/>
                    </a:solidFill>
                  </a:rPr>
                  <a:t>perform</a:t>
                </a:r>
                <a:r>
                  <a:rPr lang="fr-CH" dirty="0">
                    <a:solidFill>
                      <a:srgbClr val="0070C0"/>
                    </a:solidFill>
                  </a:rPr>
                  <a:t> </a:t>
                </a:r>
                <a:r>
                  <a:rPr lang="fr-CH" dirty="0" err="1">
                    <a:solidFill>
                      <a:srgbClr val="0070C0"/>
                    </a:solidFill>
                  </a:rPr>
                  <a:t>any</a:t>
                </a:r>
                <a:r>
                  <a:rPr lang="fr-CH" dirty="0">
                    <a:solidFill>
                      <a:srgbClr val="0070C0"/>
                    </a:solidFill>
                  </a:rPr>
                  <a:t> </a:t>
                </a:r>
                <a:r>
                  <a:rPr lang="fr-CH" dirty="0" err="1">
                    <a:solidFill>
                      <a:srgbClr val="0070C0"/>
                    </a:solidFill>
                  </a:rPr>
                  <a:t>operation</a:t>
                </a:r>
                <a:r>
                  <a:rPr lang="fr-CH" dirty="0">
                    <a:solidFill>
                      <a:srgbClr val="0070C0"/>
                    </a:solidFill>
                  </a:rPr>
                  <a:t> </a:t>
                </a:r>
                <a:r>
                  <a:rPr lang="fr-CH" dirty="0" err="1">
                    <a:solidFill>
                      <a:srgbClr val="0070C0"/>
                    </a:solidFill>
                  </a:rPr>
                  <a:t>that</a:t>
                </a:r>
                <a:r>
                  <a:rPr lang="fr-CH" dirty="0">
                    <a:solidFill>
                      <a:srgbClr val="0070C0"/>
                    </a:solidFill>
                  </a:rPr>
                  <a:t> uses information </a:t>
                </a:r>
                <a:r>
                  <a:rPr lang="fr-CH" dirty="0" err="1">
                    <a:solidFill>
                      <a:srgbClr val="0070C0"/>
                    </a:solidFill>
                  </a:rPr>
                  <a:t>from</a:t>
                </a:r>
                <a:r>
                  <a:rPr lang="fr-CH" dirty="0">
                    <a:solidFill>
                      <a:srgbClr val="0070C0"/>
                    </a:solidFill>
                  </a:rPr>
                  <a:t> test or validation data (</a:t>
                </a:r>
                <a:r>
                  <a:rPr lang="fr-CH" dirty="0" err="1">
                    <a:solidFill>
                      <a:srgbClr val="0070C0"/>
                    </a:solidFill>
                  </a:rPr>
                  <a:t>such</a:t>
                </a:r>
                <a:r>
                  <a:rPr lang="fr-CH" dirty="0">
                    <a:solidFill>
                      <a:srgbClr val="0070C0"/>
                    </a:solidFill>
                  </a:rPr>
                  <a:t> as </a:t>
                </a:r>
                <a:r>
                  <a:rPr lang="fr-CH" dirty="0" err="1">
                    <a:solidFill>
                      <a:srgbClr val="0070C0"/>
                    </a:solidFill>
                  </a:rPr>
                  <a:t>feature</a:t>
                </a:r>
                <a:r>
                  <a:rPr lang="fr-CH" dirty="0">
                    <a:solidFill>
                      <a:srgbClr val="0070C0"/>
                    </a:solidFill>
                  </a:rPr>
                  <a:t> </a:t>
                </a:r>
                <a:r>
                  <a:rPr lang="fr-CH" dirty="0" err="1">
                    <a:solidFill>
                      <a:srgbClr val="0070C0"/>
                    </a:solidFill>
                  </a:rPr>
                  <a:t>selection</a:t>
                </a:r>
                <a:r>
                  <a:rPr lang="fr-CH" dirty="0">
                    <a:solidFill>
                      <a:srgbClr val="0070C0"/>
                    </a:solidFill>
                  </a:rPr>
                  <a:t>, MV imputation, </a:t>
                </a:r>
                <a:r>
                  <a:rPr lang="fr-CH" dirty="0" err="1">
                    <a:solidFill>
                      <a:srgbClr val="0070C0"/>
                    </a:solidFill>
                  </a:rPr>
                  <a:t>normalization</a:t>
                </a:r>
                <a:r>
                  <a:rPr lang="fr-CH" dirty="0">
                    <a:solidFill>
                      <a:srgbClr val="0070C0"/>
                    </a:solidFill>
                  </a:rPr>
                  <a:t>) for data </a:t>
                </a:r>
                <a:r>
                  <a:rPr lang="fr-CH" dirty="0" err="1">
                    <a:solidFill>
                      <a:srgbClr val="0070C0"/>
                    </a:solidFill>
                  </a:rPr>
                  <a:t>preprocessing</a:t>
                </a:r>
                <a:r>
                  <a:rPr lang="fr-CH" dirty="0">
                    <a:solidFill>
                      <a:srgbClr val="0070C0"/>
                    </a:solidFill>
                  </a:rPr>
                  <a:t> </a:t>
                </a:r>
                <a:r>
                  <a:rPr lang="fr-CH" dirty="0" err="1">
                    <a:solidFill>
                      <a:srgbClr val="0070C0"/>
                    </a:solidFill>
                  </a:rPr>
                  <a:t>pefore</a:t>
                </a:r>
                <a:r>
                  <a:rPr lang="fr-CH" dirty="0">
                    <a:solidFill>
                      <a:srgbClr val="0070C0"/>
                    </a:solidFill>
                  </a:rPr>
                  <a:t> the CV </a:t>
                </a:r>
                <a:r>
                  <a:rPr lang="fr-CH" dirty="0" err="1">
                    <a:solidFill>
                      <a:srgbClr val="0070C0"/>
                    </a:solidFill>
                  </a:rPr>
                  <a:t>loop</a:t>
                </a:r>
                <a:r>
                  <a:rPr lang="fr-CH" dirty="0">
                    <a:solidFill>
                      <a:srgbClr val="0070C0"/>
                    </a:solidFill>
                  </a:rPr>
                  <a:t>. In the CV </a:t>
                </a:r>
                <a:r>
                  <a:rPr lang="fr-CH" dirty="0" err="1">
                    <a:solidFill>
                      <a:srgbClr val="0070C0"/>
                    </a:solidFill>
                  </a:rPr>
                  <a:t>loop</a:t>
                </a:r>
                <a:r>
                  <a:rPr lang="fr-CH" dirty="0">
                    <a:solidFill>
                      <a:srgbClr val="0070C0"/>
                    </a:solidFill>
                  </a:rPr>
                  <a:t>, </a:t>
                </a:r>
                <a:r>
                  <a:rPr lang="fr-CH" dirty="0" err="1">
                    <a:solidFill>
                      <a:srgbClr val="0070C0"/>
                    </a:solidFill>
                  </a:rPr>
                  <a:t>this</a:t>
                </a:r>
                <a:r>
                  <a:rPr lang="fr-CH" dirty="0">
                    <a:solidFill>
                      <a:srgbClr val="0070C0"/>
                    </a:solidFill>
                  </a:rPr>
                  <a:t> data </a:t>
                </a:r>
                <a:r>
                  <a:rPr lang="fr-CH" dirty="0" err="1">
                    <a:solidFill>
                      <a:srgbClr val="0070C0"/>
                    </a:solidFill>
                  </a:rPr>
                  <a:t>leakage</a:t>
                </a:r>
                <a:r>
                  <a:rPr lang="fr-CH" dirty="0">
                    <a:solidFill>
                      <a:srgbClr val="0070C0"/>
                    </a:solidFill>
                  </a:rPr>
                  <a:t> </a:t>
                </a:r>
                <a:r>
                  <a:rPr lang="fr-CH" dirty="0" err="1">
                    <a:solidFill>
                      <a:srgbClr val="0070C0"/>
                    </a:solidFill>
                  </a:rPr>
                  <a:t>will</a:t>
                </a:r>
                <a:r>
                  <a:rPr lang="fr-CH" dirty="0">
                    <a:solidFill>
                      <a:srgbClr val="0070C0"/>
                    </a:solidFill>
                  </a:rPr>
                  <a:t> lead to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a:t>
                </a:r>
                <a:r>
                  <a:rPr lang="fr-CH" dirty="0" err="1">
                    <a:solidFill>
                      <a:srgbClr val="0070C0"/>
                    </a:solidFill>
                  </a:rPr>
                  <a:t>that</a:t>
                </a:r>
                <a:r>
                  <a:rPr lang="fr-CH" dirty="0">
                    <a:solidFill>
                      <a:srgbClr val="0070C0"/>
                    </a:solidFill>
                  </a:rPr>
                  <a:t> are </a:t>
                </a:r>
                <a:r>
                  <a:rPr lang="fr-CH" dirty="0" err="1">
                    <a:solidFill>
                      <a:srgbClr val="0070C0"/>
                    </a:solidFill>
                  </a:rPr>
                  <a:t>too</a:t>
                </a:r>
                <a:r>
                  <a:rPr lang="fr-CH" dirty="0">
                    <a:solidFill>
                      <a:srgbClr val="0070C0"/>
                    </a:solidFill>
                  </a:rPr>
                  <a:t> high, </a:t>
                </a:r>
                <a:r>
                  <a:rPr lang="fr-CH" dirty="0" err="1">
                    <a:solidFill>
                      <a:srgbClr val="0070C0"/>
                    </a:solidFill>
                  </a:rPr>
                  <a:t>especially</a:t>
                </a:r>
                <a:r>
                  <a:rPr lang="fr-CH" dirty="0">
                    <a:solidFill>
                      <a:srgbClr val="0070C0"/>
                    </a:solidFill>
                  </a:rPr>
                  <a:t> for </a:t>
                </a:r>
                <a:r>
                  <a:rPr lang="fr-CH" dirty="0" err="1">
                    <a:solidFill>
                      <a:srgbClr val="0070C0"/>
                    </a:solidFill>
                  </a:rPr>
                  <a:t>small</a:t>
                </a:r>
                <a:r>
                  <a:rPr lang="fr-CH" dirty="0">
                    <a:solidFill>
                      <a:srgbClr val="0070C0"/>
                    </a:solidFill>
                  </a:rPr>
                  <a:t> </a:t>
                </a:r>
                <a:r>
                  <a:rPr lang="fr-CH" dirty="0" err="1">
                    <a:solidFill>
                      <a:srgbClr val="0070C0"/>
                    </a:solidFill>
                  </a:rPr>
                  <a:t>sample</a:t>
                </a:r>
                <a:r>
                  <a:rPr lang="fr-CH" dirty="0">
                    <a:solidFill>
                      <a:srgbClr val="0070C0"/>
                    </a:solidFill>
                  </a:rPr>
                  <a:t> sizes.</a:t>
                </a:r>
              </a:p>
              <a:p>
                <a:pPr lvl="1"/>
                <a:endParaRPr lang="fr-CH" dirty="0">
                  <a:solidFill>
                    <a:srgbClr val="0070C0"/>
                  </a:solidFill>
                </a:endParaRPr>
              </a:p>
              <a:p>
                <a:pPr lvl="1"/>
                <a:r>
                  <a:rPr lang="fr-CH" dirty="0">
                    <a:solidFill>
                      <a:srgbClr val="FF0000"/>
                    </a:solidFill>
                  </a:rPr>
                  <a:t>Solution: </a:t>
                </a:r>
                <a:r>
                  <a:rPr lang="fr-CH" dirty="0" err="1">
                    <a:solidFill>
                      <a:srgbClr val="FF0000"/>
                    </a:solidFill>
                  </a:rPr>
                  <a:t>always</a:t>
                </a:r>
                <a:r>
                  <a:rPr lang="fr-CH" dirty="0">
                    <a:solidFill>
                      <a:srgbClr val="FF0000"/>
                    </a:solidFill>
                  </a:rPr>
                  <a:t> </a:t>
                </a:r>
                <a:r>
                  <a:rPr lang="fr-CH" dirty="0" err="1">
                    <a:solidFill>
                      <a:srgbClr val="FF0000"/>
                    </a:solidFill>
                  </a:rPr>
                  <a:t>calculate</a:t>
                </a:r>
                <a:r>
                  <a:rPr lang="fr-CH" dirty="0">
                    <a:solidFill>
                      <a:srgbClr val="FF0000"/>
                    </a:solidFill>
                  </a:rPr>
                  <a:t> </a:t>
                </a:r>
                <a:r>
                  <a:rPr lang="fr-CH" dirty="0" err="1">
                    <a:solidFill>
                      <a:srgbClr val="FF0000"/>
                    </a:solidFill>
                  </a:rPr>
                  <a:t>your</a:t>
                </a:r>
                <a:r>
                  <a:rPr lang="fr-CH" dirty="0">
                    <a:solidFill>
                      <a:srgbClr val="FF0000"/>
                    </a:solidFill>
                  </a:rPr>
                  <a:t> score </a:t>
                </a:r>
                <a14:m>
                  <m:oMath xmlns:m="http://schemas.openxmlformats.org/officeDocument/2006/math">
                    <m:r>
                      <a:rPr lang="fr-CH" i="1" dirty="0" smtClean="0">
                        <a:solidFill>
                          <a:srgbClr val="FF0000"/>
                        </a:solidFill>
                        <a:latin typeface="Cambria Math" panose="02040503050406030204" pitchFamily="18" charset="0"/>
                      </a:rPr>
                      <m:t>𝑆</m:t>
                    </m:r>
                  </m:oMath>
                </a14:m>
                <a:r>
                  <a:rPr lang="fr-CH" dirty="0">
                    <a:solidFill>
                      <a:srgbClr val="FF0000"/>
                    </a:solidFill>
                  </a:rPr>
                  <a:t> on a part of the data </a:t>
                </a:r>
                <a:r>
                  <a:rPr lang="fr-CH" dirty="0" err="1">
                    <a:solidFill>
                      <a:srgbClr val="FF0000"/>
                    </a:solidFill>
                  </a:rPr>
                  <a:t>that</a:t>
                </a:r>
                <a:r>
                  <a:rPr lang="fr-CH" dirty="0">
                    <a:solidFill>
                      <a:srgbClr val="FF0000"/>
                    </a:solidFill>
                  </a:rPr>
                  <a:t> </a:t>
                </a:r>
                <a:r>
                  <a:rPr lang="fr-CH" dirty="0" err="1">
                    <a:solidFill>
                      <a:srgbClr val="FF0000"/>
                    </a:solidFill>
                  </a:rPr>
                  <a:t>was</a:t>
                </a:r>
                <a:r>
                  <a:rPr lang="fr-CH" dirty="0">
                    <a:solidFill>
                      <a:srgbClr val="FF0000"/>
                    </a:solidFill>
                  </a:rPr>
                  <a:t> not </a:t>
                </a:r>
                <a:r>
                  <a:rPr lang="fr-CH" dirty="0" err="1">
                    <a:solidFill>
                      <a:srgbClr val="FF0000"/>
                    </a:solidFill>
                  </a:rPr>
                  <a:t>used</a:t>
                </a:r>
                <a:r>
                  <a:rPr lang="fr-CH" dirty="0">
                    <a:solidFill>
                      <a:srgbClr val="FF0000"/>
                    </a:solidFill>
                  </a:rPr>
                  <a:t> for </a:t>
                </a:r>
                <a:r>
                  <a:rPr lang="fr-CH" dirty="0" err="1">
                    <a:solidFill>
                      <a:srgbClr val="FF0000"/>
                    </a:solidFill>
                  </a:rPr>
                  <a:t>proprocessing</a:t>
                </a:r>
                <a:r>
                  <a:rPr lang="fr-CH" dirty="0">
                    <a:solidFill>
                      <a:srgbClr val="FF0000"/>
                    </a:solidFill>
                  </a:rPr>
                  <a:t>.</a:t>
                </a:r>
              </a:p>
              <a:p>
                <a:pPr lvl="1"/>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F19B3B2A-CBB7-C762-3AC1-86CC6C7E6330}"/>
                  </a:ext>
                </a:extLst>
              </p:cNvPr>
              <p:cNvSpPr>
                <a:spLocks noGrp="1" noRot="1" noChangeAspect="1" noMove="1" noResize="1" noEditPoints="1" noAdjustHandles="1" noChangeArrowheads="1" noChangeShapeType="1" noTextEdit="1"/>
              </p:cNvSpPr>
              <p:nvPr>
                <p:ph idx="1"/>
              </p:nvPr>
            </p:nvSpPr>
            <p:spPr>
              <a:blipFill>
                <a:blip r:embed="rId2"/>
                <a:stretch>
                  <a:fillRect l="-965" t="-261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912E68F-D554-DB6B-5561-E16CA3FCDFB2}"/>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9A1BFC0-7C04-3248-E813-D503E91898E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79318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p:txBody>
          <a:bodyPr>
            <a:normAutofit/>
          </a:bodyPr>
          <a:lstStyle/>
          <a:p>
            <a:r>
              <a:rPr lang="en-CH" dirty="0">
                <a:solidFill>
                  <a:srgbClr val="0070C0"/>
                </a:solidFill>
              </a:rPr>
              <a:t>ML tools are optimized for metrics such as accuracy, which can lead </a:t>
            </a:r>
            <a:r>
              <a:rPr lang="en-GB" dirty="0">
                <a:solidFill>
                  <a:srgbClr val="0070C0"/>
                </a:solidFill>
              </a:rPr>
              <a:t>to </a:t>
            </a:r>
            <a:r>
              <a:rPr lang="en-CH" dirty="0">
                <a:solidFill>
                  <a:srgbClr val="0070C0"/>
                </a:solidFill>
              </a:rPr>
              <a:t>accurate, but wrong models.</a:t>
            </a:r>
          </a:p>
          <a:p>
            <a:r>
              <a:rPr lang="en-CH" dirty="0">
                <a:solidFill>
                  <a:srgbClr val="0070C0"/>
                </a:solidFill>
              </a:rPr>
              <a:t>Many models are black boxes, i.e. they do not reveal in a human readable form how they make their decision.</a:t>
            </a:r>
          </a:p>
          <a:p>
            <a:r>
              <a:rPr lang="en-CH" dirty="0">
                <a:solidFill>
                  <a:srgbClr val="0070C0"/>
                </a:solidFill>
              </a:rPr>
              <a:t>In order to understand a model, we need to approximate the model’s decision with a simple human readable model.</a:t>
            </a:r>
          </a:p>
          <a:p>
            <a:r>
              <a:rPr lang="en-CH" dirty="0">
                <a:solidFill>
                  <a:srgbClr val="0070C0"/>
                </a:solidFill>
              </a:rPr>
              <a:t>If this simple approximation corresponds to human intuition and knowledge and is faithful (i.e. truly reflects the underlying ML model), we can better trust the ML model.</a:t>
            </a:r>
          </a:p>
        </p:txBody>
      </p:sp>
      <p:pic>
        <p:nvPicPr>
          <p:cNvPr id="3" name="Picture 2">
            <a:extLst>
              <a:ext uri="{FF2B5EF4-FFF2-40B4-BE49-F238E27FC236}">
                <a16:creationId xmlns:a16="http://schemas.microsoft.com/office/drawing/2014/main" id="{5942F584-A14A-A4A1-2A22-8972B2419EDC}"/>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7C1B25C9-198A-5A04-829D-65DD01A15CA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4648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pic>
        <p:nvPicPr>
          <p:cNvPr id="3" name="Picture 2">
            <a:extLst>
              <a:ext uri="{FF2B5EF4-FFF2-40B4-BE49-F238E27FC236}">
                <a16:creationId xmlns:a16="http://schemas.microsoft.com/office/drawing/2014/main" id="{B9F2C01F-B6F6-78FC-D804-5E5C78D90327}"/>
              </a:ext>
            </a:extLst>
          </p:cNvPr>
          <p:cNvPicPr>
            <a:picLocks noChangeAspect="1"/>
          </p:cNvPicPr>
          <p:nvPr/>
        </p:nvPicPr>
        <p:blipFill>
          <a:blip r:embed="rId2"/>
          <a:stretch>
            <a:fillRect/>
          </a:stretch>
        </p:blipFill>
        <p:spPr>
          <a:xfrm>
            <a:off x="902208" y="1559717"/>
            <a:ext cx="7034784" cy="1869283"/>
          </a:xfrm>
          <a:prstGeom prst="rect">
            <a:avLst/>
          </a:prstGeom>
        </p:spPr>
      </p:pic>
      <p:pic>
        <p:nvPicPr>
          <p:cNvPr id="4" name="Picture 3">
            <a:extLst>
              <a:ext uri="{FF2B5EF4-FFF2-40B4-BE49-F238E27FC236}">
                <a16:creationId xmlns:a16="http://schemas.microsoft.com/office/drawing/2014/main" id="{B35C4A3E-CDFE-54B9-CDFA-54D67955F2EB}"/>
              </a:ext>
            </a:extLst>
          </p:cNvPr>
          <p:cNvPicPr>
            <a:picLocks noChangeAspect="1"/>
          </p:cNvPicPr>
          <p:nvPr/>
        </p:nvPicPr>
        <p:blipFill>
          <a:blip r:embed="rId3"/>
          <a:stretch>
            <a:fillRect/>
          </a:stretch>
        </p:blipFill>
        <p:spPr>
          <a:xfrm>
            <a:off x="5674360" y="3750388"/>
            <a:ext cx="5115560" cy="2652833"/>
          </a:xfrm>
          <a:prstGeom prst="rect">
            <a:avLst/>
          </a:prstGeom>
        </p:spPr>
      </p:pic>
      <p:sp>
        <p:nvSpPr>
          <p:cNvPr id="6" name="TextBox 5">
            <a:extLst>
              <a:ext uri="{FF2B5EF4-FFF2-40B4-BE49-F238E27FC236}">
                <a16:creationId xmlns:a16="http://schemas.microsoft.com/office/drawing/2014/main" id="{15EBCF2D-1C14-503A-6EEC-13D754630616}"/>
              </a:ext>
            </a:extLst>
          </p:cNvPr>
          <p:cNvSpPr txBox="1"/>
          <p:nvPr/>
        </p:nvSpPr>
        <p:spPr>
          <a:xfrm>
            <a:off x="838200" y="6033889"/>
            <a:ext cx="3502497" cy="369332"/>
          </a:xfrm>
          <a:prstGeom prst="rect">
            <a:avLst/>
          </a:prstGeom>
          <a:noFill/>
        </p:spPr>
        <p:txBody>
          <a:bodyPr wrap="none" rtlCol="0">
            <a:spAutoFit/>
          </a:bodyPr>
          <a:lstStyle/>
          <a:p>
            <a:r>
              <a:rPr lang="en-CH" dirty="0">
                <a:hlinkClick r:id="rId4"/>
              </a:rPr>
              <a:t>Ribeiro et al., ACM SIGKDD, 2016 </a:t>
            </a:r>
            <a:endParaRPr lang="en-CH" dirty="0"/>
          </a:p>
        </p:txBody>
      </p:sp>
      <p:pic>
        <p:nvPicPr>
          <p:cNvPr id="5" name="Picture 4">
            <a:extLst>
              <a:ext uri="{FF2B5EF4-FFF2-40B4-BE49-F238E27FC236}">
                <a16:creationId xmlns:a16="http://schemas.microsoft.com/office/drawing/2014/main" id="{AAF6B8D6-213F-51AC-DC61-69C5A144F264}"/>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4AA74B4D-0EC9-88E2-CC78-B622B82F62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20508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a:xfrm>
            <a:off x="838200" y="145360"/>
            <a:ext cx="10515600" cy="1325563"/>
          </a:xfrm>
        </p:spPr>
        <p:txBody>
          <a:bodyPr/>
          <a:lstStyle/>
          <a:p>
            <a:r>
              <a:rPr lang="en-CH" dirty="0"/>
              <a:t>Interpretable Machine Learning (IML)</a:t>
            </a:r>
          </a:p>
        </p:txBody>
      </p:sp>
      <p:pic>
        <p:nvPicPr>
          <p:cNvPr id="3" name="Picture 2">
            <a:extLst>
              <a:ext uri="{FF2B5EF4-FFF2-40B4-BE49-F238E27FC236}">
                <a16:creationId xmlns:a16="http://schemas.microsoft.com/office/drawing/2014/main" id="{C58893FE-6FC1-078A-7BEE-64040CC08563}"/>
              </a:ext>
            </a:extLst>
          </p:cNvPr>
          <p:cNvPicPr>
            <a:picLocks noChangeAspect="1"/>
          </p:cNvPicPr>
          <p:nvPr/>
        </p:nvPicPr>
        <p:blipFill>
          <a:blip r:embed="rId2"/>
          <a:stretch>
            <a:fillRect/>
          </a:stretch>
        </p:blipFill>
        <p:spPr>
          <a:xfrm>
            <a:off x="3568700" y="1600200"/>
            <a:ext cx="5638800" cy="4161046"/>
          </a:xfrm>
          <a:prstGeom prst="rect">
            <a:avLst/>
          </a:prstGeom>
        </p:spPr>
      </p:pic>
      <p:sp>
        <p:nvSpPr>
          <p:cNvPr id="4" name="TextBox 3">
            <a:extLst>
              <a:ext uri="{FF2B5EF4-FFF2-40B4-BE49-F238E27FC236}">
                <a16:creationId xmlns:a16="http://schemas.microsoft.com/office/drawing/2014/main" id="{486ADCA6-B672-7B1B-FEB6-B5B24BDDE6A3}"/>
              </a:ext>
            </a:extLst>
          </p:cNvPr>
          <p:cNvSpPr txBox="1"/>
          <p:nvPr/>
        </p:nvSpPr>
        <p:spPr>
          <a:xfrm>
            <a:off x="4356101" y="6019800"/>
            <a:ext cx="3496790" cy="369332"/>
          </a:xfrm>
          <a:prstGeom prst="rect">
            <a:avLst/>
          </a:prstGeom>
          <a:noFill/>
        </p:spPr>
        <p:txBody>
          <a:bodyPr wrap="square" rtlCol="0">
            <a:spAutoFit/>
          </a:bodyPr>
          <a:lstStyle/>
          <a:p>
            <a:r>
              <a:rPr lang="en-CH" dirty="0">
                <a:hlinkClick r:id="rId3"/>
              </a:rPr>
              <a:t>Chen et al, Nature Methods, 2024</a:t>
            </a:r>
            <a:endParaRPr lang="en-CH" dirty="0"/>
          </a:p>
        </p:txBody>
      </p:sp>
      <p:pic>
        <p:nvPicPr>
          <p:cNvPr id="5" name="Picture 4">
            <a:extLst>
              <a:ext uri="{FF2B5EF4-FFF2-40B4-BE49-F238E27FC236}">
                <a16:creationId xmlns:a16="http://schemas.microsoft.com/office/drawing/2014/main" id="{E7443FBD-7314-05F7-1773-3B064017CA7D}"/>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3F021C99-CA0A-65ED-50AC-5E1ACEFB32E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906473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0660-6F01-7DAB-E9CA-C8692935ACE5}"/>
              </a:ext>
            </a:extLst>
          </p:cNvPr>
          <p:cNvSpPr>
            <a:spLocks noGrp="1"/>
          </p:cNvSpPr>
          <p:nvPr>
            <p:ph type="title"/>
          </p:nvPr>
        </p:nvSpPr>
        <p:spPr/>
        <p:txBody>
          <a:bodyPr/>
          <a:lstStyle/>
          <a:p>
            <a:r>
              <a:rPr lang="en-CH" dirty="0"/>
              <a:t>IML Guidelines</a:t>
            </a:r>
          </a:p>
        </p:txBody>
      </p:sp>
      <p:sp>
        <p:nvSpPr>
          <p:cNvPr id="3" name="Content Placeholder 2">
            <a:extLst>
              <a:ext uri="{FF2B5EF4-FFF2-40B4-BE49-F238E27FC236}">
                <a16:creationId xmlns:a16="http://schemas.microsoft.com/office/drawing/2014/main" id="{8D20B9FC-20D6-857B-6061-B272B313A2F6}"/>
              </a:ext>
            </a:extLst>
          </p:cNvPr>
          <p:cNvSpPr>
            <a:spLocks noGrp="1"/>
          </p:cNvSpPr>
          <p:nvPr>
            <p:ph idx="1"/>
          </p:nvPr>
        </p:nvSpPr>
        <p:spPr/>
        <p:txBody>
          <a:bodyPr>
            <a:normAutofit/>
          </a:bodyPr>
          <a:lstStyle/>
          <a:p>
            <a:r>
              <a:rPr lang="en-CH" dirty="0">
                <a:solidFill>
                  <a:srgbClr val="0070C0"/>
                </a:solidFill>
              </a:rPr>
              <a:t>Use several IML methods and compare the results</a:t>
            </a:r>
          </a:p>
          <a:p>
            <a:r>
              <a:rPr lang="en-CH" dirty="0">
                <a:solidFill>
                  <a:srgbClr val="0070C0"/>
                </a:solidFill>
              </a:rPr>
              <a:t>Use several datasets if possible, or randomly sample from your data, to show that your results are robust.</a:t>
            </a:r>
          </a:p>
          <a:p>
            <a:r>
              <a:rPr lang="en-CH" dirty="0">
                <a:solidFill>
                  <a:srgbClr val="0070C0"/>
                </a:solidFill>
              </a:rPr>
              <a:t>Use different hyperparameter choices for the underlying model. Use more than one model.</a:t>
            </a:r>
          </a:p>
          <a:p>
            <a:r>
              <a:rPr lang="en-CH" dirty="0">
                <a:solidFill>
                  <a:srgbClr val="0070C0"/>
                </a:solidFill>
              </a:rPr>
              <a:t>Evaluate the plausibility and faithfulness of the IML interpretation: </a:t>
            </a:r>
          </a:p>
          <a:p>
            <a:pPr lvl="1"/>
            <a:r>
              <a:rPr lang="en-GB" dirty="0">
                <a:solidFill>
                  <a:srgbClr val="0070C0"/>
                </a:solidFill>
              </a:rPr>
              <a:t>D</a:t>
            </a:r>
            <a:r>
              <a:rPr lang="en-CH" dirty="0">
                <a:solidFill>
                  <a:srgbClr val="0070C0"/>
                </a:solidFill>
              </a:rPr>
              <a:t>o they agree with prior or expert knowledge?</a:t>
            </a:r>
          </a:p>
          <a:p>
            <a:pPr lvl="1"/>
            <a:r>
              <a:rPr lang="en-CH" dirty="0">
                <a:solidFill>
                  <a:srgbClr val="0070C0"/>
                </a:solidFill>
              </a:rPr>
              <a:t>Do they represent the model’s reasoning process?</a:t>
            </a:r>
          </a:p>
          <a:p>
            <a:r>
              <a:rPr lang="en-CH" dirty="0">
                <a:solidFill>
                  <a:srgbClr val="0070C0"/>
                </a:solidFill>
              </a:rPr>
              <a:t>Avoid cherry-picking nice examples, but always report full results.</a:t>
            </a:r>
          </a:p>
          <a:p>
            <a:endParaRPr lang="en-CH" dirty="0">
              <a:solidFill>
                <a:srgbClr val="0070C0"/>
              </a:solidFill>
            </a:endParaRPr>
          </a:p>
          <a:p>
            <a:endParaRPr lang="en-CH" dirty="0">
              <a:solidFill>
                <a:srgbClr val="0070C0"/>
              </a:solidFill>
            </a:endParaRPr>
          </a:p>
        </p:txBody>
      </p:sp>
      <p:pic>
        <p:nvPicPr>
          <p:cNvPr id="4" name="Picture 3">
            <a:extLst>
              <a:ext uri="{FF2B5EF4-FFF2-40B4-BE49-F238E27FC236}">
                <a16:creationId xmlns:a16="http://schemas.microsoft.com/office/drawing/2014/main" id="{F589455B-3A41-70CF-8DE8-3FD8FC784000}"/>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AC6BD78-D799-4A1F-B487-E73FA8B998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8333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28FF-CE08-5B48-C5BF-BC51277BC839}"/>
              </a:ext>
            </a:extLst>
          </p:cNvPr>
          <p:cNvSpPr>
            <a:spLocks noGrp="1"/>
          </p:cNvSpPr>
          <p:nvPr>
            <p:ph type="title"/>
          </p:nvPr>
        </p:nvSpPr>
        <p:spPr/>
        <p:txBody>
          <a:bodyPr/>
          <a:lstStyle/>
          <a:p>
            <a:r>
              <a:rPr lang="en-CH" dirty="0"/>
              <a:t>IML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8F6452-E056-B801-B0D3-001CF4D89948}"/>
                  </a:ext>
                </a:extLst>
              </p:cNvPr>
              <p:cNvSpPr>
                <a:spLocks noGrp="1"/>
              </p:cNvSpPr>
              <p:nvPr>
                <p:ph idx="1"/>
              </p:nvPr>
            </p:nvSpPr>
            <p:spPr/>
            <p:txBody>
              <a:bodyPr>
                <a:normAutofit lnSpcReduction="10000"/>
              </a:bodyPr>
              <a:lstStyle/>
              <a:p>
                <a:r>
                  <a:rPr lang="en-CH" dirty="0">
                    <a:solidFill>
                      <a:srgbClr val="0070C0"/>
                    </a:solidFill>
                  </a:rPr>
                  <a:t>Local interpretation:</a:t>
                </a:r>
              </a:p>
              <a:p>
                <a:pPr lvl="1"/>
                <a:r>
                  <a:rPr lang="en-CH" dirty="0">
                    <a:solidFill>
                      <a:srgbClr val="0070C0"/>
                    </a:solidFill>
                  </a:rPr>
                  <a:t>An interpretation is calculated for a single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a:t>
                </a:r>
              </a:p>
              <a:p>
                <a:pPr lvl="1"/>
                <a:r>
                  <a:rPr lang="en-CH" dirty="0">
                    <a:solidFill>
                      <a:srgbClr val="0070C0"/>
                    </a:solidFill>
                  </a:rPr>
                  <a:t>A local interpretation tells you, how a specific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 was predicted by the ML model. It tells you which features are predominantly involved in the prediction.</a:t>
                </a:r>
              </a:p>
              <a:p>
                <a:pPr lvl="1"/>
                <a:endParaRPr lang="en-CH" dirty="0">
                  <a:solidFill>
                    <a:srgbClr val="0070C0"/>
                  </a:solidFill>
                </a:endParaRPr>
              </a:p>
              <a:p>
                <a:r>
                  <a:rPr lang="en-CH" dirty="0">
                    <a:solidFill>
                      <a:srgbClr val="0070C0"/>
                    </a:solidFill>
                  </a:rPr>
                  <a:t>Global interpretation:</a:t>
                </a:r>
              </a:p>
              <a:p>
                <a:pPr lvl="1"/>
                <a:r>
                  <a:rPr lang="en-CH" dirty="0">
                    <a:solidFill>
                      <a:srgbClr val="0070C0"/>
                    </a:solidFill>
                  </a:rPr>
                  <a:t>An interpretation is calculated on a whole data set </a:t>
                </a:r>
                <a14:m>
                  <m:oMath xmlns:m="http://schemas.openxmlformats.org/officeDocument/2006/math">
                    <m:d>
                      <m:dPr>
                        <m:begChr m:val="{"/>
                        <m:endChr m:val="}"/>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𝑘</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rPr>
                      <m:t>𝑘</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𝑁</m:t>
                    </m:r>
                  </m:oMath>
                </a14:m>
                <a:endParaRPr lang="en-CH" dirty="0">
                  <a:solidFill>
                    <a:srgbClr val="0070C0"/>
                  </a:solidFill>
                </a:endParaRPr>
              </a:p>
              <a:p>
                <a:pPr lvl="1"/>
                <a:r>
                  <a:rPr lang="en-CH" dirty="0">
                    <a:solidFill>
                      <a:srgbClr val="0070C0"/>
                    </a:solidFill>
                  </a:rPr>
                  <a:t>The global interpretation tells you, which features are predominantly involved in the prediction of a whole dataset.</a:t>
                </a:r>
              </a:p>
              <a:p>
                <a:pPr lvl="1"/>
                <a:r>
                  <a:rPr lang="en-CH" dirty="0">
                    <a:solidFill>
                      <a:srgbClr val="0070C0"/>
                    </a:solidFill>
                  </a:rPr>
                  <a:t>A global interpretation can be obtained by </a:t>
                </a:r>
                <a:r>
                  <a:rPr lang="en-CH" i="1" dirty="0">
                    <a:solidFill>
                      <a:srgbClr val="0070C0"/>
                    </a:solidFill>
                  </a:rPr>
                  <a:t>averaging</a:t>
                </a:r>
                <a:r>
                  <a:rPr lang="en-CH" dirty="0">
                    <a:solidFill>
                      <a:srgbClr val="0070C0"/>
                    </a:solidFill>
                  </a:rPr>
                  <a:t> over local interpretations.</a:t>
                </a:r>
              </a:p>
            </p:txBody>
          </p:sp>
        </mc:Choice>
        <mc:Fallback xmlns="">
          <p:sp>
            <p:nvSpPr>
              <p:cNvPr id="3" name="Content Placeholder 2">
                <a:extLst>
                  <a:ext uri="{FF2B5EF4-FFF2-40B4-BE49-F238E27FC236}">
                    <a16:creationId xmlns:a16="http://schemas.microsoft.com/office/drawing/2014/main" id="{908F6452-E056-B801-B0D3-001CF4D89948}"/>
                  </a:ext>
                </a:extLst>
              </p:cNvPr>
              <p:cNvSpPr>
                <a:spLocks noGrp="1" noRot="1" noChangeAspect="1" noMove="1" noResize="1" noEditPoints="1" noAdjustHandles="1" noChangeArrowheads="1" noChangeShapeType="1" noTextEdit="1"/>
              </p:cNvSpPr>
              <p:nvPr>
                <p:ph idx="1"/>
              </p:nvPr>
            </p:nvSpPr>
            <p:spPr>
              <a:blipFill>
                <a:blip r:embed="rId2"/>
                <a:stretch>
                  <a:fillRect l="-1086" t="-3198" r="-1206" b="-29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72D80FC5-DA59-AE63-F6D9-60DB1020672E}"/>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9A355A3-8AA9-C4CF-256E-44317D4832A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24241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p:txBody>
          <a:bodyPr/>
          <a:lstStyle/>
          <a:p>
            <a:r>
              <a:rPr lang="en-CH" dirty="0"/>
              <a:t>LIME</a:t>
            </a:r>
          </a:p>
        </p:txBody>
      </p:sp>
      <p:sp>
        <p:nvSpPr>
          <p:cNvPr id="3" name="Content Placeholder 2">
            <a:extLst>
              <a:ext uri="{FF2B5EF4-FFF2-40B4-BE49-F238E27FC236}">
                <a16:creationId xmlns:a16="http://schemas.microsoft.com/office/drawing/2014/main" id="{750368C7-5C9E-34B3-58A0-461B870C5935}"/>
              </a:ext>
            </a:extLst>
          </p:cNvPr>
          <p:cNvSpPr>
            <a:spLocks noGrp="1"/>
          </p:cNvSpPr>
          <p:nvPr>
            <p:ph idx="1"/>
          </p:nvPr>
        </p:nvSpPr>
        <p:spPr/>
        <p:txBody>
          <a:bodyPr>
            <a:normAutofit/>
          </a:bodyPr>
          <a:lstStyle/>
          <a:p>
            <a:r>
              <a:rPr lang="en-CH" sz="3600" dirty="0">
                <a:solidFill>
                  <a:srgbClr val="0070C0"/>
                </a:solidFill>
              </a:rPr>
              <a:t>LIME: </a:t>
            </a:r>
            <a:r>
              <a:rPr lang="en-CH" sz="3600" u="sng" dirty="0">
                <a:solidFill>
                  <a:srgbClr val="0070C0"/>
                </a:solidFill>
              </a:rPr>
              <a:t>L</a:t>
            </a:r>
            <a:r>
              <a:rPr lang="en-CH" sz="3600" dirty="0">
                <a:solidFill>
                  <a:srgbClr val="0070C0"/>
                </a:solidFill>
              </a:rPr>
              <a:t>ocal </a:t>
            </a:r>
            <a:r>
              <a:rPr lang="en-CH" sz="3600" u="sng" dirty="0">
                <a:solidFill>
                  <a:srgbClr val="0070C0"/>
                </a:solidFill>
              </a:rPr>
              <a:t>I</a:t>
            </a:r>
            <a:r>
              <a:rPr lang="en-CH" sz="3600" dirty="0">
                <a:solidFill>
                  <a:srgbClr val="0070C0"/>
                </a:solidFill>
              </a:rPr>
              <a:t>nterpretable </a:t>
            </a:r>
            <a:r>
              <a:rPr lang="en-CH" sz="3600" u="sng" dirty="0">
                <a:solidFill>
                  <a:srgbClr val="0070C0"/>
                </a:solidFill>
              </a:rPr>
              <a:t>M</a:t>
            </a:r>
            <a:r>
              <a:rPr lang="en-CH" sz="3600" dirty="0">
                <a:solidFill>
                  <a:srgbClr val="0070C0"/>
                </a:solidFill>
              </a:rPr>
              <a:t>odel-Agnostic </a:t>
            </a:r>
            <a:r>
              <a:rPr lang="en-CH" sz="3600" u="sng" dirty="0">
                <a:solidFill>
                  <a:srgbClr val="0070C0"/>
                </a:solidFill>
              </a:rPr>
              <a:t>E</a:t>
            </a:r>
            <a:r>
              <a:rPr lang="en-CH" sz="3600" dirty="0">
                <a:solidFill>
                  <a:srgbClr val="0070C0"/>
                </a:solidFill>
              </a:rPr>
              <a:t>xplanations</a:t>
            </a:r>
          </a:p>
          <a:p>
            <a:r>
              <a:rPr lang="en-CH" sz="3600" dirty="0">
                <a:solidFill>
                  <a:srgbClr val="0070C0"/>
                </a:solidFill>
              </a:rPr>
              <a:t>Approximates </a:t>
            </a:r>
            <a:r>
              <a:rPr lang="en-CH" sz="3600" u="sng" dirty="0">
                <a:solidFill>
                  <a:srgbClr val="0070C0"/>
                </a:solidFill>
              </a:rPr>
              <a:t>any</a:t>
            </a:r>
            <a:r>
              <a:rPr lang="en-CH" sz="3600" dirty="0">
                <a:solidFill>
                  <a:srgbClr val="0070C0"/>
                </a:solidFill>
              </a:rPr>
              <a:t> ML model by a simple local model</a:t>
            </a:r>
          </a:p>
          <a:p>
            <a:r>
              <a:rPr lang="en-CH" sz="3600" dirty="0">
                <a:solidFill>
                  <a:srgbClr val="0070C0"/>
                </a:solidFill>
              </a:rPr>
              <a:t>Provides control over the complexity of the local model</a:t>
            </a:r>
          </a:p>
          <a:p>
            <a:r>
              <a:rPr lang="en-CH" sz="3600" dirty="0">
                <a:solidFill>
                  <a:srgbClr val="0070C0"/>
                </a:solidFill>
              </a:rPr>
              <a:t>Provides global interpretation of the ML model</a:t>
            </a:r>
          </a:p>
        </p:txBody>
      </p:sp>
      <p:pic>
        <p:nvPicPr>
          <p:cNvPr id="4" name="Picture 3">
            <a:extLst>
              <a:ext uri="{FF2B5EF4-FFF2-40B4-BE49-F238E27FC236}">
                <a16:creationId xmlns:a16="http://schemas.microsoft.com/office/drawing/2014/main" id="{D75441AD-3609-E910-F1E9-B8706653FCE3}"/>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6C2D3F9-8E8E-F6C9-1E7B-1C654062EFC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562404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5A776-16BB-782C-94B6-58131BCC63E8}"/>
              </a:ext>
            </a:extLst>
          </p:cNvPr>
          <p:cNvSpPr>
            <a:spLocks noGrp="1"/>
          </p:cNvSpPr>
          <p:nvPr>
            <p:ph type="title"/>
          </p:nvPr>
        </p:nvSpPr>
        <p:spPr>
          <a:xfrm>
            <a:off x="1071088" y="0"/>
            <a:ext cx="10515600" cy="1325563"/>
          </a:xfrm>
        </p:spPr>
        <p:txBody>
          <a:bodyPr/>
          <a:lstStyle/>
          <a:p>
            <a:r>
              <a:rPr lang="en-CH" dirty="0"/>
              <a:t>LIME: local interpretation</a:t>
            </a:r>
          </a:p>
        </p:txBody>
      </p:sp>
      <p:pic>
        <p:nvPicPr>
          <p:cNvPr id="5" name="Picture 4">
            <a:extLst>
              <a:ext uri="{FF2B5EF4-FFF2-40B4-BE49-F238E27FC236}">
                <a16:creationId xmlns:a16="http://schemas.microsoft.com/office/drawing/2014/main" id="{68312253-9316-7C6B-89D0-9F3CAEF24073}"/>
              </a:ext>
            </a:extLst>
          </p:cNvPr>
          <p:cNvPicPr>
            <a:picLocks noChangeAspect="1"/>
          </p:cNvPicPr>
          <p:nvPr/>
        </p:nvPicPr>
        <p:blipFill>
          <a:blip r:embed="rId2"/>
          <a:stretch>
            <a:fillRect/>
          </a:stretch>
        </p:blipFill>
        <p:spPr>
          <a:xfrm>
            <a:off x="274114" y="1036618"/>
            <a:ext cx="5540830" cy="528809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1C800D9-2D05-B996-4E07-1C8A77593793}"/>
                  </a:ext>
                </a:extLst>
              </p:cNvPr>
              <p:cNvSpPr txBox="1"/>
              <p:nvPr/>
            </p:nvSpPr>
            <p:spPr>
              <a:xfrm>
                <a:off x="6402384" y="2138872"/>
                <a:ext cx="5184304" cy="6883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sz="2800" i="1" smtClean="0">
                          <a:solidFill>
                            <a:srgbClr val="0070C0"/>
                          </a:solidFill>
                          <a:latin typeface="Cambria Math" panose="02040503050406030204" pitchFamily="18" charset="0"/>
                          <a:ea typeface="Cambria Math" panose="02040503050406030204" pitchFamily="18" charset="0"/>
                        </a:rPr>
                        <m:t>𝜉</m:t>
                      </m:r>
                      <m:d>
                        <m:dPr>
                          <m:ctrlPr>
                            <a:rPr lang="en-CH" sz="2800" i="1" smtClean="0">
                              <a:solidFill>
                                <a:srgbClr val="0070C0"/>
                              </a:solidFill>
                              <a:latin typeface="Cambria Math" panose="02040503050406030204" pitchFamily="18" charset="0"/>
                              <a:ea typeface="Cambria Math" panose="02040503050406030204" pitchFamily="18" charset="0"/>
                            </a:rPr>
                          </m:ctrlPr>
                        </m:dPr>
                        <m:e>
                          <m:r>
                            <a:rPr lang="fr-CH" sz="2800" b="1" i="1" smtClean="0">
                              <a:solidFill>
                                <a:srgbClr val="0070C0"/>
                              </a:solidFill>
                              <a:latin typeface="Cambria Math" panose="02040503050406030204" pitchFamily="18" charset="0"/>
                              <a:ea typeface="Cambria Math" panose="02040503050406030204" pitchFamily="18" charset="0"/>
                            </a:rPr>
                            <m:t>𝒙</m:t>
                          </m:r>
                        </m:e>
                      </m:d>
                      <m:r>
                        <a:rPr lang="fr-CH" sz="2800" b="0" i="1" smtClean="0">
                          <a:solidFill>
                            <a:srgbClr val="0070C0"/>
                          </a:solidFill>
                          <a:latin typeface="Cambria Math" panose="02040503050406030204" pitchFamily="18" charset="0"/>
                          <a:ea typeface="Cambria Math" panose="02040503050406030204" pitchFamily="18" charset="0"/>
                        </a:rPr>
                        <m:t>=</m:t>
                      </m:r>
                      <m:func>
                        <m:funcPr>
                          <m:ctrlPr>
                            <a:rPr lang="fr-CH" sz="2800" b="0" i="1" smtClean="0">
                              <a:solidFill>
                                <a:srgbClr val="0070C0"/>
                              </a:solidFill>
                              <a:latin typeface="Cambria Math" panose="02040503050406030204" pitchFamily="18" charset="0"/>
                              <a:ea typeface="Cambria Math" panose="02040503050406030204" pitchFamily="18" charset="0"/>
                            </a:rPr>
                          </m:ctrlPr>
                        </m:funcPr>
                        <m:fName>
                          <m:limLow>
                            <m:limLowPr>
                              <m:ctrlPr>
                                <a:rPr lang="fr-CH" sz="2800" b="0" i="1" smtClean="0">
                                  <a:solidFill>
                                    <a:srgbClr val="0070C0"/>
                                  </a:solidFill>
                                  <a:latin typeface="Cambria Math" panose="02040503050406030204" pitchFamily="18" charset="0"/>
                                  <a:ea typeface="Cambria Math" panose="02040503050406030204" pitchFamily="18" charset="0"/>
                                </a:rPr>
                              </m:ctrlPr>
                            </m:limLowPr>
                            <m:e>
                              <m:r>
                                <m:rPr>
                                  <m:sty m:val="p"/>
                                </m:rPr>
                                <a:rPr lang="fr-CH" sz="2800" b="0" i="0" smtClean="0">
                                  <a:solidFill>
                                    <a:srgbClr val="0070C0"/>
                                  </a:solidFill>
                                  <a:latin typeface="Cambria Math" panose="02040503050406030204" pitchFamily="18" charset="0"/>
                                  <a:ea typeface="Cambria Math" panose="02040503050406030204" pitchFamily="18" charset="0"/>
                                </a:rPr>
                                <m:t>argmin</m:t>
                              </m:r>
                            </m:e>
                            <m:lim>
                              <m:r>
                                <a:rPr lang="fr-CH" sz="2800" b="0" i="1" smtClean="0">
                                  <a:solidFill>
                                    <a:srgbClr val="0070C0"/>
                                  </a:solidFill>
                                  <a:latin typeface="Cambria Math" panose="02040503050406030204" pitchFamily="18" charset="0"/>
                                  <a:ea typeface="Cambria Math" panose="02040503050406030204" pitchFamily="18" charset="0"/>
                                </a:rPr>
                                <m:t>𝑔</m:t>
                              </m:r>
                              <m:r>
                                <a:rPr lang="fr-CH" sz="2800" b="0" i="1" smtClean="0">
                                  <a:solidFill>
                                    <a:srgbClr val="0070C0"/>
                                  </a:solidFill>
                                  <a:latin typeface="Cambria Math" panose="02040503050406030204" pitchFamily="18" charset="0"/>
                                  <a:ea typeface="Cambria Math" panose="02040503050406030204" pitchFamily="18" charset="0"/>
                                </a:rPr>
                                <m:t>∈</m:t>
                              </m:r>
                              <m:r>
                                <a:rPr lang="fr-CH" sz="2800" b="0" i="1" smtClean="0">
                                  <a:solidFill>
                                    <a:srgbClr val="0070C0"/>
                                  </a:solidFill>
                                  <a:latin typeface="Cambria Math" panose="02040503050406030204" pitchFamily="18" charset="0"/>
                                  <a:ea typeface="Cambria Math" panose="02040503050406030204" pitchFamily="18" charset="0"/>
                                </a:rPr>
                                <m:t>𝐺</m:t>
                              </m:r>
                            </m:lim>
                          </m:limLow>
                        </m:fName>
                        <m:e>
                          <m:r>
                            <a:rPr lang="en-CH" sz="2800" i="1">
                              <a:solidFill>
                                <a:srgbClr val="0070C0"/>
                              </a:solidFill>
                              <a:latin typeface="Cambria Math" panose="02040503050406030204" pitchFamily="18" charset="0"/>
                              <a:ea typeface="Cambria Math" panose="02040503050406030204" pitchFamily="18" charset="0"/>
                            </a:rPr>
                            <m:t>ℒ</m:t>
                          </m:r>
                          <m:d>
                            <m:dPr>
                              <m:ctrlPr>
                                <a:rPr lang="en-CH"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𝑓</m:t>
                              </m:r>
                              <m:r>
                                <a:rPr lang="fr-CH" sz="2800" i="1">
                                  <a:solidFill>
                                    <a:srgbClr val="0070C0"/>
                                  </a:solidFill>
                                  <a:latin typeface="Cambria Math" panose="02040503050406030204" pitchFamily="18" charset="0"/>
                                  <a:ea typeface="Cambria Math" panose="02040503050406030204" pitchFamily="18" charset="0"/>
                                </a:rPr>
                                <m:t>,</m:t>
                              </m:r>
                              <m:r>
                                <a:rPr lang="fr-CH" sz="2800" i="1">
                                  <a:solidFill>
                                    <a:srgbClr val="0070C0"/>
                                  </a:solidFill>
                                  <a:latin typeface="Cambria Math" panose="02040503050406030204" pitchFamily="18" charset="0"/>
                                  <a:ea typeface="Cambria Math" panose="02040503050406030204" pitchFamily="18" charset="0"/>
                                </a:rPr>
                                <m:t>𝑔</m:t>
                              </m:r>
                              <m:r>
                                <a:rPr lang="fr-CH" sz="2800" i="1">
                                  <a:solidFill>
                                    <a:srgbClr val="0070C0"/>
                                  </a:solidFill>
                                  <a:latin typeface="Cambria Math" panose="02040503050406030204" pitchFamily="18" charset="0"/>
                                  <a:ea typeface="Cambria Math" panose="02040503050406030204" pitchFamily="18" charset="0"/>
                                </a:rPr>
                                <m:t>,</m:t>
                              </m:r>
                              <m:sSub>
                                <m:sSubPr>
                                  <m:ctrlPr>
                                    <a:rPr lang="el-GR" sz="2800" i="1">
                                      <a:solidFill>
                                        <a:srgbClr val="0070C0"/>
                                      </a:solidFill>
                                      <a:latin typeface="Cambria Math" panose="02040503050406030204" pitchFamily="18" charset="0"/>
                                      <a:ea typeface="Cambria Math" panose="02040503050406030204" pitchFamily="18" charset="0"/>
                                    </a:rPr>
                                  </m:ctrlPr>
                                </m:sSubPr>
                                <m:e>
                                  <m:r>
                                    <a:rPr lang="el-GR" sz="2800" i="1">
                                      <a:solidFill>
                                        <a:srgbClr val="0070C0"/>
                                      </a:solidFill>
                                      <a:latin typeface="Cambria Math" panose="02040503050406030204" pitchFamily="18" charset="0"/>
                                      <a:ea typeface="Cambria Math" panose="02040503050406030204" pitchFamily="18" charset="0"/>
                                    </a:rPr>
                                    <m:t>𝜋</m:t>
                                  </m:r>
                                </m:e>
                                <m:sub>
                                  <m:r>
                                    <a:rPr lang="fr-CH" sz="2800" b="1" i="1">
                                      <a:solidFill>
                                        <a:srgbClr val="0070C0"/>
                                      </a:solidFill>
                                      <a:latin typeface="Cambria Math" panose="02040503050406030204" pitchFamily="18" charset="0"/>
                                      <a:ea typeface="Cambria Math" panose="02040503050406030204" pitchFamily="18" charset="0"/>
                                    </a:rPr>
                                    <m:t>𝒙</m:t>
                                  </m:r>
                                </m:sub>
                              </m:sSub>
                            </m:e>
                          </m:d>
                          <m:r>
                            <a:rPr lang="fr-CH" sz="2800" b="0" i="1" smtClean="0">
                              <a:solidFill>
                                <a:srgbClr val="0070C0"/>
                              </a:solidFill>
                              <a:latin typeface="Cambria Math" panose="02040503050406030204" pitchFamily="18" charset="0"/>
                              <a:ea typeface="Cambria Math" panose="02040503050406030204" pitchFamily="18" charset="0"/>
                            </a:rPr>
                            <m:t>+</m:t>
                          </m:r>
                          <m:r>
                            <m:rPr>
                              <m:sty m:val="p"/>
                            </m:rPr>
                            <a:rPr lang="el-GR" sz="2800" i="1">
                              <a:solidFill>
                                <a:srgbClr val="0070C0"/>
                              </a:solidFill>
                              <a:latin typeface="Cambria Math" panose="02040503050406030204" pitchFamily="18" charset="0"/>
                              <a:ea typeface="Cambria Math" panose="02040503050406030204" pitchFamily="18" charset="0"/>
                            </a:rPr>
                            <m:t>Ω</m:t>
                          </m:r>
                          <m:d>
                            <m:dPr>
                              <m:ctrlPr>
                                <a:rPr lang="el-GR"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𝑔</m:t>
                              </m:r>
                            </m:e>
                          </m:d>
                        </m:e>
                      </m:func>
                    </m:oMath>
                  </m:oMathPara>
                </a14:m>
                <a:endParaRPr lang="en-CH" sz="2800" dirty="0"/>
              </a:p>
            </p:txBody>
          </p:sp>
        </mc:Choice>
        <mc:Fallback>
          <p:sp>
            <p:nvSpPr>
              <p:cNvPr id="7" name="TextBox 6">
                <a:extLst>
                  <a:ext uri="{FF2B5EF4-FFF2-40B4-BE49-F238E27FC236}">
                    <a16:creationId xmlns:a16="http://schemas.microsoft.com/office/drawing/2014/main" id="{81C800D9-2D05-B996-4E07-1C8A77593793}"/>
                  </a:ext>
                </a:extLst>
              </p:cNvPr>
              <p:cNvSpPr txBox="1">
                <a:spLocks noRot="1" noChangeAspect="1" noMove="1" noResize="1" noEditPoints="1" noAdjustHandles="1" noChangeArrowheads="1" noChangeShapeType="1" noTextEdit="1"/>
              </p:cNvSpPr>
              <p:nvPr/>
            </p:nvSpPr>
            <p:spPr>
              <a:xfrm>
                <a:off x="6402384" y="2138872"/>
                <a:ext cx="5184304" cy="688394"/>
              </a:xfrm>
              <a:prstGeom prst="rect">
                <a:avLst/>
              </a:prstGeom>
              <a:blipFill>
                <a:blip r:embed="rId3"/>
                <a:stretch>
                  <a:fillRect l="-2200" b="-12727"/>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AE1ED6E9-2B26-CFE2-4385-1E1DE1AA3B13}"/>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674CB63C-AE45-A9D1-6D3B-172BA213E9F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pic>
        <p:nvPicPr>
          <p:cNvPr id="6" name="Picture 5">
            <a:extLst>
              <a:ext uri="{FF2B5EF4-FFF2-40B4-BE49-F238E27FC236}">
                <a16:creationId xmlns:a16="http://schemas.microsoft.com/office/drawing/2014/main" id="{1920691E-DFA5-16BC-386A-DE0CE4A2D9AC}"/>
              </a:ext>
            </a:extLst>
          </p:cNvPr>
          <p:cNvPicPr>
            <a:picLocks noChangeAspect="1"/>
          </p:cNvPicPr>
          <p:nvPr/>
        </p:nvPicPr>
        <p:blipFill>
          <a:blip r:embed="rId5"/>
          <a:stretch>
            <a:fillRect/>
          </a:stretch>
        </p:blipFill>
        <p:spPr>
          <a:xfrm>
            <a:off x="7695326" y="3673200"/>
            <a:ext cx="2694150" cy="2337571"/>
          </a:xfrm>
          <a:prstGeom prst="rect">
            <a:avLst/>
          </a:prstGeom>
        </p:spPr>
      </p:pic>
    </p:spTree>
    <p:extLst>
      <p:ext uri="{BB962C8B-B14F-4D97-AF65-F5344CB8AC3E}">
        <p14:creationId xmlns:p14="http://schemas.microsoft.com/office/powerpoint/2010/main" val="3226168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lnSpcReduction="10000"/>
              </a:bodyPr>
              <a:lstStyle/>
              <a:p>
                <a:r>
                  <a:rPr lang="en-CH" dirty="0">
                    <a:solidFill>
                      <a:srgbClr val="0070C0"/>
                    </a:solidFill>
                  </a:rPr>
                  <a:t>Developed by economics Noble pr</a:t>
                </a:r>
                <a:r>
                  <a:rPr lang="en-GB" dirty="0" err="1">
                    <a:solidFill>
                      <a:srgbClr val="0070C0"/>
                    </a:solidFill>
                  </a:rPr>
                  <a:t>i</a:t>
                </a:r>
                <a:r>
                  <a:rPr lang="en-CH" dirty="0">
                    <a:solidFill>
                      <a:srgbClr val="0070C0"/>
                    </a:solidFill>
                  </a:rPr>
                  <a:t>ze winner Loyd Shapley in 1951</a:t>
                </a:r>
              </a:p>
              <a:p>
                <a:r>
                  <a:rPr lang="en-CH" dirty="0">
                    <a:solidFill>
                      <a:srgbClr val="0070C0"/>
                    </a:solidFill>
                  </a:rPr>
                  <a:t>How do you evaluate the importance of a single player in a team of </a:t>
                </a:r>
                <a14:m>
                  <m:oMath xmlns:m="http://schemas.openxmlformats.org/officeDocument/2006/math">
                    <m:r>
                      <a:rPr lang="fr-CH" b="0" i="1" smtClean="0">
                        <a:solidFill>
                          <a:srgbClr val="0070C0"/>
                        </a:solidFill>
                        <a:latin typeface="Cambria Math" panose="02040503050406030204" pitchFamily="18" charset="0"/>
                      </a:rPr>
                      <m:t>𝑛</m:t>
                    </m:r>
                  </m:oMath>
                </a14:m>
                <a:r>
                  <a:rPr lang="en-CH" dirty="0">
                    <a:solidFill>
                      <a:srgbClr val="0070C0"/>
                    </a:solidFill>
                  </a:rPr>
                  <a:t>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a:t>
                </a:r>
              </a:p>
              <a:p>
                <a:r>
                  <a:rPr lang="en-CH" dirty="0">
                    <a:solidFill>
                      <a:srgbClr val="0070C0"/>
                    </a:solidFill>
                  </a:rPr>
                  <a:t>Let’s assume the outcome of the game is measured by a score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E.g.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might be the percentage of games won, or the probability of a classifier.</a:t>
                </a:r>
              </a:p>
              <a:p>
                <a:r>
                  <a:rPr lang="en-CH" dirty="0">
                    <a:solidFill>
                      <a:srgbClr val="0070C0"/>
                    </a:solidFill>
                  </a:rPr>
                  <a:t>If only a subset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of all players takes part in the game, the score is </a:t>
                </a:r>
                <a14:m>
                  <m:oMath xmlns:m="http://schemas.openxmlformats.org/officeDocument/2006/math">
                    <m:r>
                      <a:rPr lang="fr-CH" b="0" i="1" smtClean="0">
                        <a:solidFill>
                          <a:srgbClr val="0070C0"/>
                        </a:solidFill>
                        <a:latin typeface="Cambria Math" panose="02040503050406030204" pitchFamily="18" charset="0"/>
                      </a:rPr>
                      <m:t>𝑓</m:t>
                    </m:r>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𝑆</m:t>
                        </m:r>
                      </m:e>
                    </m:d>
                  </m:oMath>
                </a14:m>
                <a:endParaRPr lang="en-CH" dirty="0">
                  <a:solidFill>
                    <a:srgbClr val="0070C0"/>
                  </a:solidFill>
                </a:endParaRPr>
              </a:p>
              <a:p>
                <a:r>
                  <a:rPr lang="en-CH" dirty="0">
                    <a:solidFill>
                      <a:srgbClr val="0070C0"/>
                    </a:solidFill>
                  </a:rPr>
                  <a:t>Idea: the importance of a player is evaluated relative to all subsets of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solidFill>
                      <a:srgbClr val="0070C0"/>
                    </a:solidFill>
                  </a:rPr>
                  <a:t>.</a:t>
                </a:r>
              </a:p>
            </p:txBody>
          </p:sp>
        </mc:Choice>
        <mc:Fallback>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1086" t="-3198" r="-1689"/>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51D3329-AB7F-0BCB-8315-EFA6CD542F3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60BEAE2-38A8-89C7-49C7-1A2715CBEF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937407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lstStyle/>
              <a:p>
                <a:r>
                  <a:rPr lang="en-CH" dirty="0">
                    <a:solidFill>
                      <a:srgbClr val="0070C0"/>
                    </a:solidFill>
                  </a:rPr>
                  <a:t>The Shapley value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rPr>
                          <m:t>𝑖</m:t>
                        </m:r>
                      </m:sub>
                    </m:sSub>
                  </m:oMath>
                </a14:m>
                <a:r>
                  <a:rPr lang="en-CH" dirty="0">
                    <a:solidFill>
                      <a:srgbClr val="0070C0"/>
                    </a:solidFill>
                  </a:rPr>
                  <a:t> of 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solidFill>
                      <a:srgbClr val="0070C0"/>
                    </a:solidFill>
                  </a:rPr>
                  <a:t> is defined by:</a:t>
                </a:r>
                <a:br>
                  <a:rPr lang="en-CH" dirty="0">
                    <a:solidFill>
                      <a:srgbClr val="0070C0"/>
                    </a:solidFill>
                  </a:rPr>
                </a:br>
                <a:br>
                  <a:rPr lang="en-CH" dirty="0">
                    <a:solidFill>
                      <a:srgbClr val="0070C0"/>
                    </a:solidFill>
                  </a:rPr>
                </a:b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e>
                    </m:d>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1086" t="-18314"/>
                </a:stretch>
              </a:blipFill>
            </p:spPr>
            <p:txBody>
              <a:bodyPr/>
              <a:lstStyle/>
              <a:p>
                <a:r>
                  <a:rPr lang="en-CH">
                    <a:noFill/>
                  </a:rPr>
                  <a:t> </a:t>
                </a:r>
              </a:p>
            </p:txBody>
          </p:sp>
        </mc:Fallback>
      </mc:AlternateContent>
      <p:sp>
        <p:nvSpPr>
          <p:cNvPr id="7" name="Left Brace 6">
            <a:extLst>
              <a:ext uri="{FF2B5EF4-FFF2-40B4-BE49-F238E27FC236}">
                <a16:creationId xmlns:a16="http://schemas.microsoft.com/office/drawing/2014/main" id="{2A828524-1237-EB20-29F6-B48BD63E0B62}"/>
              </a:ext>
            </a:extLst>
          </p:cNvPr>
          <p:cNvSpPr/>
          <p:nvPr/>
        </p:nvSpPr>
        <p:spPr>
          <a:xfrm rot="16200000">
            <a:off x="5530017" y="2778411"/>
            <a:ext cx="254356" cy="268539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8" name="Left Brace 7">
            <a:extLst>
              <a:ext uri="{FF2B5EF4-FFF2-40B4-BE49-F238E27FC236}">
                <a16:creationId xmlns:a16="http://schemas.microsoft.com/office/drawing/2014/main" id="{1512D923-43AE-A6D5-0696-A0D98D613EC3}"/>
              </a:ext>
            </a:extLst>
          </p:cNvPr>
          <p:cNvSpPr/>
          <p:nvPr/>
        </p:nvSpPr>
        <p:spPr>
          <a:xfrm rot="16200000">
            <a:off x="8539656" y="2648606"/>
            <a:ext cx="246995" cy="29376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9" name="Left Brace 8">
            <a:extLst>
              <a:ext uri="{FF2B5EF4-FFF2-40B4-BE49-F238E27FC236}">
                <a16:creationId xmlns:a16="http://schemas.microsoft.com/office/drawing/2014/main" id="{E80B2F53-25D6-466A-480A-73A6AA7C7480}"/>
              </a:ext>
            </a:extLst>
          </p:cNvPr>
          <p:cNvSpPr/>
          <p:nvPr/>
        </p:nvSpPr>
        <p:spPr>
          <a:xfrm rot="16200000">
            <a:off x="3498112" y="3598993"/>
            <a:ext cx="258539" cy="104840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F352796-DC28-39C7-C5F2-509A72151604}"/>
                  </a:ext>
                </a:extLst>
              </p:cNvPr>
              <p:cNvSpPr txBox="1"/>
              <p:nvPr/>
            </p:nvSpPr>
            <p:spPr>
              <a:xfrm rot="17954769">
                <a:off x="1851361" y="5246087"/>
                <a:ext cx="2503634" cy="369332"/>
              </a:xfrm>
              <a:prstGeom prst="rect">
                <a:avLst/>
              </a:prstGeom>
              <a:noFill/>
            </p:spPr>
            <p:txBody>
              <a:bodyPr wrap="none" rtlCol="0">
                <a:spAutoFit/>
              </a:bodyPr>
              <a:lstStyle/>
              <a:p>
                <a:r>
                  <a:rPr lang="en-CH" dirty="0"/>
                  <a:t>Sum over all subsets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0" name="TextBox 9">
                <a:extLst>
                  <a:ext uri="{FF2B5EF4-FFF2-40B4-BE49-F238E27FC236}">
                    <a16:creationId xmlns:a16="http://schemas.microsoft.com/office/drawing/2014/main" id="{5F352796-DC28-39C7-C5F2-509A72151604}"/>
                  </a:ext>
                </a:extLst>
              </p:cNvPr>
              <p:cNvSpPr txBox="1">
                <a:spLocks noRot="1" noChangeAspect="1" noMove="1" noResize="1" noEditPoints="1" noAdjustHandles="1" noChangeArrowheads="1" noChangeShapeType="1" noTextEdit="1"/>
              </p:cNvSpPr>
              <p:nvPr/>
            </p:nvSpPr>
            <p:spPr>
              <a:xfrm rot="17954769">
                <a:off x="1851361" y="5246087"/>
                <a:ext cx="2503634" cy="369332"/>
              </a:xfrm>
              <a:prstGeom prst="rect">
                <a:avLst/>
              </a:prstGeom>
              <a:blipFill>
                <a:blip r:embed="rId3"/>
                <a:stretch>
                  <a:fillRect l="-3252" b="-37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5C80F3-0C29-C910-6B00-99CA11DF13F2}"/>
                  </a:ext>
                </a:extLst>
              </p:cNvPr>
              <p:cNvSpPr txBox="1"/>
              <p:nvPr/>
            </p:nvSpPr>
            <p:spPr>
              <a:xfrm rot="17954769">
                <a:off x="4079896" y="4808615"/>
                <a:ext cx="1449436" cy="369332"/>
              </a:xfrm>
              <a:prstGeom prst="rect">
                <a:avLst/>
              </a:prstGeom>
              <a:noFill/>
            </p:spPr>
            <p:txBody>
              <a:bodyPr wrap="none" rtlCol="0">
                <a:spAutoFit/>
              </a:bodyPr>
              <a:lstStyle/>
              <a:p>
                <a:r>
                  <a:rPr lang="fr-CH" dirty="0">
                    <a:solidFill>
                      <a:schemeClr val="tx1"/>
                    </a:solidFill>
                    <a:ea typeface="Cambria Math" panose="02040503050406030204" pitchFamily="18" charset="0"/>
                  </a:rPr>
                  <a:t>W</a:t>
                </a:r>
                <a14:m>
                  <m:oMath xmlns:m="http://schemas.openxmlformats.org/officeDocument/2006/math">
                    <m:r>
                      <m:rPr>
                        <m:sty m:val="p"/>
                      </m:rPr>
                      <a:rPr lang="fr-CH" b="0" i="0" smtClean="0">
                        <a:solidFill>
                          <a:schemeClr val="tx1"/>
                        </a:solidFill>
                        <a:latin typeface="Cambria Math" panose="02040503050406030204" pitchFamily="18" charset="0"/>
                        <a:ea typeface="Cambria Math" panose="02040503050406030204" pitchFamily="18" charset="0"/>
                      </a:rPr>
                      <m:t>eight</m:t>
                    </m:r>
                    <m:r>
                      <a:rPr lang="fr-CH" b="0" i="0" smtClean="0">
                        <a:solidFill>
                          <a:schemeClr val="tx1"/>
                        </a:solidFill>
                        <a:latin typeface="Cambria Math" panose="02040503050406030204" pitchFamily="18" charset="0"/>
                        <a:ea typeface="Cambria Math" panose="02040503050406030204" pitchFamily="18" charset="0"/>
                      </a:rPr>
                      <m:t> </m:t>
                    </m:r>
                    <m:r>
                      <m:rPr>
                        <m:sty m:val="p"/>
                      </m:rPr>
                      <a:rPr lang="fr-CH" b="0" i="0" smtClean="0">
                        <a:solidFill>
                          <a:schemeClr val="tx1"/>
                        </a:solidFill>
                        <a:latin typeface="Cambria Math" panose="02040503050406030204" pitchFamily="18" charset="0"/>
                        <a:ea typeface="Cambria Math" panose="02040503050406030204" pitchFamily="18" charset="0"/>
                      </a:rPr>
                      <m:t>of</m:t>
                    </m:r>
                    <m:r>
                      <a:rPr lang="fr-CH" b="0" i="0" smtClean="0">
                        <a:solidFill>
                          <a:schemeClr val="tx1"/>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1" name="TextBox 10">
                <a:extLst>
                  <a:ext uri="{FF2B5EF4-FFF2-40B4-BE49-F238E27FC236}">
                    <a16:creationId xmlns:a16="http://schemas.microsoft.com/office/drawing/2014/main" id="{375C80F3-0C29-C910-6B00-99CA11DF13F2}"/>
                  </a:ext>
                </a:extLst>
              </p:cNvPr>
              <p:cNvSpPr txBox="1">
                <a:spLocks noRot="1" noChangeAspect="1" noMove="1" noResize="1" noEditPoints="1" noAdjustHandles="1" noChangeArrowheads="1" noChangeShapeType="1" noTextEdit="1"/>
              </p:cNvSpPr>
              <p:nvPr/>
            </p:nvSpPr>
            <p:spPr>
              <a:xfrm rot="17954769">
                <a:off x="4079896" y="4808615"/>
                <a:ext cx="1449436" cy="369332"/>
              </a:xfrm>
              <a:prstGeom prst="rect">
                <a:avLst/>
              </a:prstGeom>
              <a:blipFill>
                <a:blip r:embed="rId4"/>
                <a:stretch>
                  <a:fillRect l="-3614" b="-6087"/>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AA654F5-6C2D-DAFE-7ECE-5E2252CD6408}"/>
                  </a:ext>
                </a:extLst>
              </p:cNvPr>
              <p:cNvSpPr txBox="1"/>
              <p:nvPr/>
            </p:nvSpPr>
            <p:spPr>
              <a:xfrm rot="17954769">
                <a:off x="6988280" y="5107590"/>
                <a:ext cx="2298706" cy="646331"/>
              </a:xfrm>
              <a:prstGeom prst="rect">
                <a:avLst/>
              </a:prstGeom>
              <a:noFill/>
            </p:spPr>
            <p:txBody>
              <a:bodyPr wrap="none" rtlCol="0">
                <a:spAutoFit/>
              </a:bodyPr>
              <a:lstStyle/>
              <a:p>
                <a:pPr algn="ctr"/>
                <a:r>
                  <a:rPr lang="en-CH" dirty="0"/>
                  <a:t>Gain in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t> by including</a:t>
                </a:r>
                <a:br>
                  <a:rPr lang="en-CH" dirty="0"/>
                </a:br>
                <a:r>
                  <a:rPr lang="en-CH" dirty="0"/>
                  <a:t>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t> in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p:sp>
            <p:nvSpPr>
              <p:cNvPr id="12" name="TextBox 11">
                <a:extLst>
                  <a:ext uri="{FF2B5EF4-FFF2-40B4-BE49-F238E27FC236}">
                    <a16:creationId xmlns:a16="http://schemas.microsoft.com/office/drawing/2014/main" id="{EAA654F5-6C2D-DAFE-7ECE-5E2252CD6408}"/>
                  </a:ext>
                </a:extLst>
              </p:cNvPr>
              <p:cNvSpPr txBox="1">
                <a:spLocks noRot="1" noChangeAspect="1" noMove="1" noResize="1" noEditPoints="1" noAdjustHandles="1" noChangeArrowheads="1" noChangeShapeType="1" noTextEdit="1"/>
              </p:cNvSpPr>
              <p:nvPr/>
            </p:nvSpPr>
            <p:spPr>
              <a:xfrm rot="17954769">
                <a:off x="6988280" y="5107590"/>
                <a:ext cx="2298706" cy="646331"/>
              </a:xfrm>
              <a:prstGeom prst="rect">
                <a:avLst/>
              </a:prstGeom>
              <a:blipFill>
                <a:blip r:embed="rId5"/>
                <a:stretch>
                  <a:fillRect l="-2239" t="-2174"/>
                </a:stretch>
              </a:blipFill>
            </p:spPr>
            <p:txBody>
              <a:bodyPr/>
              <a:lstStyle/>
              <a:p>
                <a:r>
                  <a:rPr lang="en-CH">
                    <a:noFill/>
                  </a:rPr>
                  <a:t> </a:t>
                </a:r>
              </a:p>
            </p:txBody>
          </p:sp>
        </mc:Fallback>
      </mc:AlternateContent>
      <p:pic>
        <p:nvPicPr>
          <p:cNvPr id="14" name="Picture 13">
            <a:extLst>
              <a:ext uri="{FF2B5EF4-FFF2-40B4-BE49-F238E27FC236}">
                <a16:creationId xmlns:a16="http://schemas.microsoft.com/office/drawing/2014/main" id="{A5C759D8-7AA4-C129-08C4-F6D6AA537EC6}"/>
              </a:ext>
            </a:extLst>
          </p:cNvPr>
          <p:cNvPicPr>
            <a:picLocks noChangeAspect="1"/>
          </p:cNvPicPr>
          <p:nvPr/>
        </p:nvPicPr>
        <p:blipFill>
          <a:blip r:embed="rId6"/>
          <a:stretch>
            <a:fillRect/>
          </a:stretch>
        </p:blipFill>
        <p:spPr>
          <a:xfrm rot="17924406">
            <a:off x="4619986" y="4650255"/>
            <a:ext cx="2068905" cy="1614614"/>
          </a:xfrm>
          <a:prstGeom prst="rect">
            <a:avLst/>
          </a:prstGeom>
        </p:spPr>
      </p:pic>
      <p:pic>
        <p:nvPicPr>
          <p:cNvPr id="4" name="Picture 3">
            <a:extLst>
              <a:ext uri="{FF2B5EF4-FFF2-40B4-BE49-F238E27FC236}">
                <a16:creationId xmlns:a16="http://schemas.microsoft.com/office/drawing/2014/main" id="{A4AFA00B-14E9-ED08-0001-45E08C5F62BF}"/>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1BEE79C-0593-4C07-DFFC-9C72E9B947B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666614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79E03644-762D-A442-1C41-E2432F74EADA}"/>
              </a:ext>
            </a:extLst>
          </p:cNvPr>
          <p:cNvPicPr>
            <a:picLocks noChangeAspect="1"/>
          </p:cNvPicPr>
          <p:nvPr/>
        </p:nvPicPr>
        <p:blipFill>
          <a:blip r:embed="rId2"/>
          <a:stretch>
            <a:fillRect/>
          </a:stretch>
        </p:blipFill>
        <p:spPr>
          <a:xfrm>
            <a:off x="7064778" y="2758180"/>
            <a:ext cx="3452193" cy="2369807"/>
          </a:xfrm>
          <a:prstGeom prst="rect">
            <a:avLst/>
          </a:prstGeom>
        </p:spPr>
      </p:pic>
      <p:sp>
        <p:nvSpPr>
          <p:cNvPr id="2" name="Title 1">
            <a:extLst>
              <a:ext uri="{FF2B5EF4-FFF2-40B4-BE49-F238E27FC236}">
                <a16:creationId xmlns:a16="http://schemas.microsoft.com/office/drawing/2014/main" id="{AB33E116-B1DF-BBF2-13BD-F72B772F974F}"/>
              </a:ext>
            </a:extLst>
          </p:cNvPr>
          <p:cNvSpPr>
            <a:spLocks noGrp="1"/>
          </p:cNvSpPr>
          <p:nvPr>
            <p:ph type="title"/>
          </p:nvPr>
        </p:nvSpPr>
        <p:spPr>
          <a:xfrm>
            <a:off x="838200" y="137424"/>
            <a:ext cx="10515600" cy="1325563"/>
          </a:xfrm>
        </p:spPr>
        <p:txBody>
          <a:bodyPr/>
          <a:lstStyle/>
          <a:p>
            <a:r>
              <a:rPr lang="en-CH" dirty="0"/>
              <a:t>Trees</a:t>
            </a:r>
          </a:p>
        </p:txBody>
      </p:sp>
      <p:grpSp>
        <p:nvGrpSpPr>
          <p:cNvPr id="24" name="Group 23">
            <a:extLst>
              <a:ext uri="{FF2B5EF4-FFF2-40B4-BE49-F238E27FC236}">
                <a16:creationId xmlns:a16="http://schemas.microsoft.com/office/drawing/2014/main" id="{45478B49-750E-4C51-1AE0-898A7D72A6F9}"/>
              </a:ext>
            </a:extLst>
          </p:cNvPr>
          <p:cNvGrpSpPr/>
          <p:nvPr/>
        </p:nvGrpSpPr>
        <p:grpSpPr>
          <a:xfrm>
            <a:off x="1414211" y="2434740"/>
            <a:ext cx="4098275" cy="2864386"/>
            <a:chOff x="3161841" y="3514381"/>
            <a:chExt cx="4098275" cy="2864386"/>
          </a:xfrm>
        </p:grpSpPr>
        <p:cxnSp>
          <p:nvCxnSpPr>
            <p:cNvPr id="5" name="Straight Arrow Connector 4">
              <a:extLst>
                <a:ext uri="{FF2B5EF4-FFF2-40B4-BE49-F238E27FC236}">
                  <a16:creationId xmlns:a16="http://schemas.microsoft.com/office/drawing/2014/main" id="{BB2D0A18-BCD9-A454-BC00-9705A27DC7BD}"/>
                </a:ext>
              </a:extLst>
            </p:cNvPr>
            <p:cNvCxnSpPr>
              <a:cxnSpLocks/>
            </p:cNvCxnSpPr>
            <p:nvPr/>
          </p:nvCxnSpPr>
          <p:spPr>
            <a:xfrm>
              <a:off x="3161841" y="6378767"/>
              <a:ext cx="40982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44FAD14-8B21-B016-AE69-6F751893BD61}"/>
                </a:ext>
              </a:extLst>
            </p:cNvPr>
            <p:cNvCxnSpPr>
              <a:cxnSpLocks/>
            </p:cNvCxnSpPr>
            <p:nvPr/>
          </p:nvCxnSpPr>
          <p:spPr>
            <a:xfrm flipH="1" flipV="1">
              <a:off x="3161841" y="3514381"/>
              <a:ext cx="11017" cy="28643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F1780BD9-8413-BB41-07B8-31E127F6BEEE}"/>
              </a:ext>
            </a:extLst>
          </p:cNvPr>
          <p:cNvCxnSpPr/>
          <p:nvPr/>
        </p:nvCxnSpPr>
        <p:spPr>
          <a:xfrm>
            <a:off x="3463348" y="2657832"/>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BA7BCF6-2059-4CCD-B204-B7980E9589AE}"/>
              </a:ext>
            </a:extLst>
          </p:cNvPr>
          <p:cNvCxnSpPr/>
          <p:nvPr/>
        </p:nvCxnSpPr>
        <p:spPr>
          <a:xfrm>
            <a:off x="3463348" y="3569477"/>
            <a:ext cx="1861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93419D-730D-9DA1-1711-685821283653}"/>
              </a:ext>
            </a:extLst>
          </p:cNvPr>
          <p:cNvCxnSpPr/>
          <p:nvPr/>
        </p:nvCxnSpPr>
        <p:spPr>
          <a:xfrm>
            <a:off x="2339628" y="2657832"/>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499685-0308-7BE2-56F2-847FD50E27BE}"/>
              </a:ext>
            </a:extLst>
          </p:cNvPr>
          <p:cNvCxnSpPr>
            <a:cxnSpLocks/>
          </p:cNvCxnSpPr>
          <p:nvPr/>
        </p:nvCxnSpPr>
        <p:spPr>
          <a:xfrm>
            <a:off x="2339628" y="4294754"/>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19975A1-5732-3CD3-E266-5413E6B17D74}"/>
              </a:ext>
            </a:extLst>
          </p:cNvPr>
          <p:cNvCxnSpPr>
            <a:cxnSpLocks/>
          </p:cNvCxnSpPr>
          <p:nvPr/>
        </p:nvCxnSpPr>
        <p:spPr>
          <a:xfrm>
            <a:off x="2339628" y="3014962"/>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A3114F-B6E0-8CEC-5D16-BEF25E04CDDD}"/>
              </a:ext>
            </a:extLst>
          </p:cNvPr>
          <p:cNvCxnSpPr>
            <a:cxnSpLocks/>
          </p:cNvCxnSpPr>
          <p:nvPr/>
        </p:nvCxnSpPr>
        <p:spPr>
          <a:xfrm>
            <a:off x="1425228" y="4612407"/>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4013B8-ECD7-743A-B535-2759A14B79B2}"/>
              </a:ext>
            </a:extLst>
          </p:cNvPr>
          <p:cNvCxnSpPr>
            <a:cxnSpLocks/>
          </p:cNvCxnSpPr>
          <p:nvPr/>
        </p:nvCxnSpPr>
        <p:spPr>
          <a:xfrm>
            <a:off x="4541165" y="3569477"/>
            <a:ext cx="0" cy="1729649"/>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E7AD591-43DA-5780-93C1-6DF62F8F2675}"/>
              </a:ext>
            </a:extLst>
          </p:cNvPr>
          <p:cNvGrpSpPr/>
          <p:nvPr/>
        </p:nvGrpSpPr>
        <p:grpSpPr>
          <a:xfrm>
            <a:off x="1716653" y="2529694"/>
            <a:ext cx="3394395" cy="2533624"/>
            <a:chOff x="3464283" y="3609335"/>
            <a:chExt cx="3394395" cy="2533624"/>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80678A3-0567-F5A4-E112-E902F8DD502A}"/>
                    </a:ext>
                  </a:extLst>
                </p:cNvPr>
                <p:cNvSpPr txBox="1"/>
                <p:nvPr/>
              </p:nvSpPr>
              <p:spPr>
                <a:xfrm>
                  <a:off x="5988987" y="4073881"/>
                  <a:ext cx="2712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1</m:t>
                            </m:r>
                          </m:sub>
                        </m:sSub>
                      </m:oMath>
                    </m:oMathPara>
                  </a14:m>
                  <a:endParaRPr lang="en-CH" dirty="0"/>
                </a:p>
              </p:txBody>
            </p:sp>
          </mc:Choice>
          <mc:Fallback xmlns="">
            <p:sp>
              <p:nvSpPr>
                <p:cNvPr id="26" name="TextBox 25">
                  <a:extLst>
                    <a:ext uri="{FF2B5EF4-FFF2-40B4-BE49-F238E27FC236}">
                      <a16:creationId xmlns:a16="http://schemas.microsoft.com/office/drawing/2014/main" id="{D80678A3-0567-F5A4-E112-E902F8DD502A}"/>
                    </a:ext>
                  </a:extLst>
                </p:cNvPr>
                <p:cNvSpPr txBox="1">
                  <a:spLocks noRot="1" noChangeAspect="1" noMove="1" noResize="1" noEditPoints="1" noAdjustHandles="1" noChangeArrowheads="1" noChangeShapeType="1" noTextEdit="1"/>
                </p:cNvSpPr>
                <p:nvPr/>
              </p:nvSpPr>
              <p:spPr>
                <a:xfrm>
                  <a:off x="5988987" y="4073881"/>
                  <a:ext cx="271293" cy="276999"/>
                </a:xfrm>
                <a:prstGeom prst="rect">
                  <a:avLst/>
                </a:prstGeom>
                <a:blipFill>
                  <a:blip r:embed="rId4"/>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764AE1D-669D-35D9-9C3D-CD46C471C166}"/>
                    </a:ext>
                  </a:extLst>
                </p:cNvPr>
                <p:cNvSpPr txBox="1"/>
                <p:nvPr/>
              </p:nvSpPr>
              <p:spPr>
                <a:xfrm>
                  <a:off x="5634611" y="5338985"/>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2</m:t>
                            </m:r>
                          </m:sub>
                        </m:sSub>
                      </m:oMath>
                    </m:oMathPara>
                  </a14:m>
                  <a:endParaRPr lang="en-CH" dirty="0"/>
                </a:p>
              </p:txBody>
            </p:sp>
          </mc:Choice>
          <mc:Fallback xmlns="">
            <p:sp>
              <p:nvSpPr>
                <p:cNvPr id="27" name="TextBox 26">
                  <a:extLst>
                    <a:ext uri="{FF2B5EF4-FFF2-40B4-BE49-F238E27FC236}">
                      <a16:creationId xmlns:a16="http://schemas.microsoft.com/office/drawing/2014/main" id="{B764AE1D-669D-35D9-9C3D-CD46C471C166}"/>
                    </a:ext>
                  </a:extLst>
                </p:cNvPr>
                <p:cNvSpPr txBox="1">
                  <a:spLocks noRot="1" noChangeAspect="1" noMove="1" noResize="1" noEditPoints="1" noAdjustHandles="1" noChangeArrowheads="1" noChangeShapeType="1" noTextEdit="1"/>
                </p:cNvSpPr>
                <p:nvPr/>
              </p:nvSpPr>
              <p:spPr>
                <a:xfrm>
                  <a:off x="5634611" y="5338985"/>
                  <a:ext cx="276614" cy="276999"/>
                </a:xfrm>
                <a:prstGeom prst="rect">
                  <a:avLst/>
                </a:prstGeom>
                <a:blipFill>
                  <a:blip r:embed="rId5"/>
                  <a:stretch>
                    <a:fillRect l="-8696"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B70D1C-033C-10AB-0CEA-008DD0D63364}"/>
                    </a:ext>
                  </a:extLst>
                </p:cNvPr>
                <p:cNvSpPr txBox="1"/>
                <p:nvPr/>
              </p:nvSpPr>
              <p:spPr>
                <a:xfrm>
                  <a:off x="6582064" y="536101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3</m:t>
                            </m:r>
                          </m:sub>
                        </m:sSub>
                      </m:oMath>
                    </m:oMathPara>
                  </a14:m>
                  <a:endParaRPr lang="en-CH" dirty="0"/>
                </a:p>
              </p:txBody>
            </p:sp>
          </mc:Choice>
          <mc:Fallback xmlns="">
            <p:sp>
              <p:nvSpPr>
                <p:cNvPr id="28" name="TextBox 27">
                  <a:extLst>
                    <a:ext uri="{FF2B5EF4-FFF2-40B4-BE49-F238E27FC236}">
                      <a16:creationId xmlns:a16="http://schemas.microsoft.com/office/drawing/2014/main" id="{EFB70D1C-033C-10AB-0CEA-008DD0D63364}"/>
                    </a:ext>
                  </a:extLst>
                </p:cNvPr>
                <p:cNvSpPr txBox="1">
                  <a:spLocks noRot="1" noChangeAspect="1" noMove="1" noResize="1" noEditPoints="1" noAdjustHandles="1" noChangeArrowheads="1" noChangeShapeType="1" noTextEdit="1"/>
                </p:cNvSpPr>
                <p:nvPr/>
              </p:nvSpPr>
              <p:spPr>
                <a:xfrm>
                  <a:off x="6582064" y="5361018"/>
                  <a:ext cx="276614" cy="276999"/>
                </a:xfrm>
                <a:prstGeom prst="rect">
                  <a:avLst/>
                </a:prstGeom>
                <a:blipFill>
                  <a:blip r:embed="rId6"/>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6846CC2-89EC-B8A0-DE10-AD4F51197038}"/>
                    </a:ext>
                  </a:extLst>
                </p:cNvPr>
                <p:cNvSpPr txBox="1"/>
                <p:nvPr/>
              </p:nvSpPr>
              <p:spPr>
                <a:xfrm>
                  <a:off x="4488857" y="4589837"/>
                  <a:ext cx="2667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4</m:t>
                            </m:r>
                          </m:sub>
                        </m:sSub>
                      </m:oMath>
                    </m:oMathPara>
                  </a14:m>
                  <a:endParaRPr lang="en-CH" dirty="0"/>
                </a:p>
              </p:txBody>
            </p:sp>
          </mc:Choice>
          <mc:Fallback xmlns="">
            <p:sp>
              <p:nvSpPr>
                <p:cNvPr id="29" name="TextBox 28">
                  <a:extLst>
                    <a:ext uri="{FF2B5EF4-FFF2-40B4-BE49-F238E27FC236}">
                      <a16:creationId xmlns:a16="http://schemas.microsoft.com/office/drawing/2014/main" id="{16846CC2-89EC-B8A0-DE10-AD4F51197038}"/>
                    </a:ext>
                  </a:extLst>
                </p:cNvPr>
                <p:cNvSpPr txBox="1">
                  <a:spLocks noRot="1" noChangeAspect="1" noMove="1" noResize="1" noEditPoints="1" noAdjustHandles="1" noChangeArrowheads="1" noChangeShapeType="1" noTextEdit="1"/>
                </p:cNvSpPr>
                <p:nvPr/>
              </p:nvSpPr>
              <p:spPr>
                <a:xfrm>
                  <a:off x="4488857" y="4589837"/>
                  <a:ext cx="266740" cy="276999"/>
                </a:xfrm>
                <a:prstGeom prst="rect">
                  <a:avLst/>
                </a:prstGeom>
                <a:blipFill>
                  <a:blip r:embed="rId7"/>
                  <a:stretch>
                    <a:fillRect l="-14286" r="-9524"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8E37DC-5E3F-A0D3-A72A-12892A7240A4}"/>
                    </a:ext>
                  </a:extLst>
                </p:cNvPr>
                <p:cNvSpPr txBox="1"/>
                <p:nvPr/>
              </p:nvSpPr>
              <p:spPr>
                <a:xfrm>
                  <a:off x="4477839" y="3609335"/>
                  <a:ext cx="31713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5</m:t>
                            </m:r>
                          </m:sub>
                        </m:sSub>
                      </m:oMath>
                    </m:oMathPara>
                  </a14:m>
                  <a:endParaRPr lang="en-CH" dirty="0"/>
                </a:p>
              </p:txBody>
            </p:sp>
          </mc:Choice>
          <mc:Fallback xmlns="">
            <p:sp>
              <p:nvSpPr>
                <p:cNvPr id="30" name="TextBox 29">
                  <a:extLst>
                    <a:ext uri="{FF2B5EF4-FFF2-40B4-BE49-F238E27FC236}">
                      <a16:creationId xmlns:a16="http://schemas.microsoft.com/office/drawing/2014/main" id="{478E37DC-5E3F-A0D3-A72A-12892A7240A4}"/>
                    </a:ext>
                  </a:extLst>
                </p:cNvPr>
                <p:cNvSpPr txBox="1">
                  <a:spLocks noRot="1" noChangeAspect="1" noMove="1" noResize="1" noEditPoints="1" noAdjustHandles="1" noChangeArrowheads="1" noChangeShapeType="1" noTextEdit="1"/>
                </p:cNvSpPr>
                <p:nvPr/>
              </p:nvSpPr>
              <p:spPr>
                <a:xfrm>
                  <a:off x="4477839" y="3609335"/>
                  <a:ext cx="317138" cy="276999"/>
                </a:xfrm>
                <a:prstGeom prst="rect">
                  <a:avLst/>
                </a:prstGeom>
                <a:blipFill>
                  <a:blip r:embed="rId8"/>
                  <a:stretch>
                    <a:fillRect l="-7692"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D11DEA-8A2F-309B-359C-7EA122564F19}"/>
                    </a:ext>
                  </a:extLst>
                </p:cNvPr>
                <p:cNvSpPr txBox="1"/>
                <p:nvPr/>
              </p:nvSpPr>
              <p:spPr>
                <a:xfrm>
                  <a:off x="4488858" y="574660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6</m:t>
                            </m:r>
                          </m:sub>
                        </m:sSub>
                      </m:oMath>
                    </m:oMathPara>
                  </a14:m>
                  <a:endParaRPr lang="en-CH" dirty="0"/>
                </a:p>
              </p:txBody>
            </p:sp>
          </mc:Choice>
          <mc:Fallback xmlns="">
            <p:sp>
              <p:nvSpPr>
                <p:cNvPr id="31" name="TextBox 30">
                  <a:extLst>
                    <a:ext uri="{FF2B5EF4-FFF2-40B4-BE49-F238E27FC236}">
                      <a16:creationId xmlns:a16="http://schemas.microsoft.com/office/drawing/2014/main" id="{34D11DEA-8A2F-309B-359C-7EA122564F19}"/>
                    </a:ext>
                  </a:extLst>
                </p:cNvPr>
                <p:cNvSpPr txBox="1">
                  <a:spLocks noRot="1" noChangeAspect="1" noMove="1" noResize="1" noEditPoints="1" noAdjustHandles="1" noChangeArrowheads="1" noChangeShapeType="1" noTextEdit="1"/>
                </p:cNvSpPr>
                <p:nvPr/>
              </p:nvSpPr>
              <p:spPr>
                <a:xfrm>
                  <a:off x="4488858" y="5746608"/>
                  <a:ext cx="276614" cy="276999"/>
                </a:xfrm>
                <a:prstGeom prst="rect">
                  <a:avLst/>
                </a:prstGeom>
                <a:blipFill>
                  <a:blip r:embed="rId9"/>
                  <a:stretch>
                    <a:fillRect l="-13043"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EB66A31-8ADF-71FD-38A9-EEC8CF570F7E}"/>
                    </a:ext>
                  </a:extLst>
                </p:cNvPr>
                <p:cNvSpPr txBox="1"/>
                <p:nvPr/>
              </p:nvSpPr>
              <p:spPr>
                <a:xfrm>
                  <a:off x="3464283" y="4578822"/>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7</m:t>
                            </m:r>
                          </m:sub>
                        </m:sSub>
                      </m:oMath>
                    </m:oMathPara>
                  </a14:m>
                  <a:endParaRPr lang="en-CH" dirty="0"/>
                </a:p>
              </p:txBody>
            </p:sp>
          </mc:Choice>
          <mc:Fallback xmlns="">
            <p:sp>
              <p:nvSpPr>
                <p:cNvPr id="32" name="TextBox 31">
                  <a:extLst>
                    <a:ext uri="{FF2B5EF4-FFF2-40B4-BE49-F238E27FC236}">
                      <a16:creationId xmlns:a16="http://schemas.microsoft.com/office/drawing/2014/main" id="{CEB66A31-8ADF-71FD-38A9-EEC8CF570F7E}"/>
                    </a:ext>
                  </a:extLst>
                </p:cNvPr>
                <p:cNvSpPr txBox="1">
                  <a:spLocks noRot="1" noChangeAspect="1" noMove="1" noResize="1" noEditPoints="1" noAdjustHandles="1" noChangeArrowheads="1" noChangeShapeType="1" noTextEdit="1"/>
                </p:cNvSpPr>
                <p:nvPr/>
              </p:nvSpPr>
              <p:spPr>
                <a:xfrm>
                  <a:off x="3464283" y="4578822"/>
                  <a:ext cx="276614" cy="276999"/>
                </a:xfrm>
                <a:prstGeom prst="rect">
                  <a:avLst/>
                </a:prstGeom>
                <a:blipFill>
                  <a:blip r:embed="rId10"/>
                  <a:stretch>
                    <a:fillRect l="-13043" r="-8696" b="-869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B01D11-7C99-1D23-5C30-302A2395458E}"/>
                    </a:ext>
                  </a:extLst>
                </p:cNvPr>
                <p:cNvSpPr txBox="1"/>
                <p:nvPr/>
              </p:nvSpPr>
              <p:spPr>
                <a:xfrm>
                  <a:off x="3506513" y="5865960"/>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8</m:t>
                            </m:r>
                          </m:sub>
                        </m:sSub>
                      </m:oMath>
                    </m:oMathPara>
                  </a14:m>
                  <a:endParaRPr lang="en-CH" dirty="0"/>
                </a:p>
              </p:txBody>
            </p:sp>
          </mc:Choice>
          <mc:Fallback xmlns="">
            <p:sp>
              <p:nvSpPr>
                <p:cNvPr id="33" name="TextBox 32">
                  <a:extLst>
                    <a:ext uri="{FF2B5EF4-FFF2-40B4-BE49-F238E27FC236}">
                      <a16:creationId xmlns:a16="http://schemas.microsoft.com/office/drawing/2014/main" id="{6AB01D11-7C99-1D23-5C30-302A2395458E}"/>
                    </a:ext>
                  </a:extLst>
                </p:cNvPr>
                <p:cNvSpPr txBox="1">
                  <a:spLocks noRot="1" noChangeAspect="1" noMove="1" noResize="1" noEditPoints="1" noAdjustHandles="1" noChangeArrowheads="1" noChangeShapeType="1" noTextEdit="1"/>
                </p:cNvSpPr>
                <p:nvPr/>
              </p:nvSpPr>
              <p:spPr>
                <a:xfrm>
                  <a:off x="3506513" y="5865960"/>
                  <a:ext cx="276614" cy="276999"/>
                </a:xfrm>
                <a:prstGeom prst="rect">
                  <a:avLst/>
                </a:prstGeom>
                <a:blipFill>
                  <a:blip r:embed="rId11"/>
                  <a:stretch>
                    <a:fillRect l="-8333" r="-4167" b="-1304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B4A294-4080-7FFB-3202-F7E3B8BFEBD4}"/>
                  </a:ext>
                </a:extLst>
              </p:cNvPr>
              <p:cNvSpPr txBox="1"/>
              <p:nvPr/>
            </p:nvSpPr>
            <p:spPr>
              <a:xfrm>
                <a:off x="2177528" y="5337163"/>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5" name="TextBox 34">
                <a:extLst>
                  <a:ext uri="{FF2B5EF4-FFF2-40B4-BE49-F238E27FC236}">
                    <a16:creationId xmlns:a16="http://schemas.microsoft.com/office/drawing/2014/main" id="{35B4A294-4080-7FFB-3202-F7E3B8BFEBD4}"/>
                  </a:ext>
                </a:extLst>
              </p:cNvPr>
              <p:cNvSpPr txBox="1">
                <a:spLocks noRot="1" noChangeAspect="1" noMove="1" noResize="1" noEditPoints="1" noAdjustHandles="1" noChangeArrowheads="1" noChangeShapeType="1" noTextEdit="1"/>
              </p:cNvSpPr>
              <p:nvPr/>
            </p:nvSpPr>
            <p:spPr>
              <a:xfrm>
                <a:off x="2177528" y="5337163"/>
                <a:ext cx="276101" cy="276999"/>
              </a:xfrm>
              <a:prstGeom prst="rect">
                <a:avLst/>
              </a:prstGeom>
              <a:blipFill>
                <a:blip r:embed="rId12"/>
                <a:stretch>
                  <a:fillRect l="-13636" r="-9091" b="-869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4405BC-2379-0A4B-B17B-73B39C883FF6}"/>
                  </a:ext>
                </a:extLst>
              </p:cNvPr>
              <p:cNvSpPr txBox="1"/>
              <p:nvPr/>
            </p:nvSpPr>
            <p:spPr>
              <a:xfrm>
                <a:off x="3332463" y="5346342"/>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6" name="TextBox 35">
                <a:extLst>
                  <a:ext uri="{FF2B5EF4-FFF2-40B4-BE49-F238E27FC236}">
                    <a16:creationId xmlns:a16="http://schemas.microsoft.com/office/drawing/2014/main" id="{FE4405BC-2379-0A4B-B17B-73B39C883FF6}"/>
                  </a:ext>
                </a:extLst>
              </p:cNvPr>
              <p:cNvSpPr txBox="1">
                <a:spLocks noRot="1" noChangeAspect="1" noMove="1" noResize="1" noEditPoints="1" noAdjustHandles="1" noChangeArrowheads="1" noChangeShapeType="1" noTextEdit="1"/>
              </p:cNvSpPr>
              <p:nvPr/>
            </p:nvSpPr>
            <p:spPr>
              <a:xfrm>
                <a:off x="3332463" y="5346342"/>
                <a:ext cx="281423" cy="276999"/>
              </a:xfrm>
              <a:prstGeom prst="rect">
                <a:avLst/>
              </a:prstGeom>
              <a:blipFill>
                <a:blip r:embed="rId13"/>
                <a:stretch>
                  <a:fillRect l="-13043" r="-8696"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8F4F5B-28E6-F44E-E87A-5B816AC7E9BC}"/>
                  </a:ext>
                </a:extLst>
              </p:cNvPr>
              <p:cNvSpPr txBox="1"/>
              <p:nvPr/>
            </p:nvSpPr>
            <p:spPr>
              <a:xfrm>
                <a:off x="4467202" y="5346342"/>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37" name="TextBox 36">
                <a:extLst>
                  <a:ext uri="{FF2B5EF4-FFF2-40B4-BE49-F238E27FC236}">
                    <a16:creationId xmlns:a16="http://schemas.microsoft.com/office/drawing/2014/main" id="{988F4F5B-28E6-F44E-E87A-5B816AC7E9BC}"/>
                  </a:ext>
                </a:extLst>
              </p:cNvPr>
              <p:cNvSpPr txBox="1">
                <a:spLocks noRot="1" noChangeAspect="1" noMove="1" noResize="1" noEditPoints="1" noAdjustHandles="1" noChangeArrowheads="1" noChangeShapeType="1" noTextEdit="1"/>
              </p:cNvSpPr>
              <p:nvPr/>
            </p:nvSpPr>
            <p:spPr>
              <a:xfrm>
                <a:off x="4467202" y="5346342"/>
                <a:ext cx="281423" cy="276999"/>
              </a:xfrm>
              <a:prstGeom prst="rect">
                <a:avLst/>
              </a:prstGeom>
              <a:blipFill>
                <a:blip r:embed="rId14"/>
                <a:stretch>
                  <a:fillRect l="-13043" r="-8696"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FA985E7-14EB-68D6-25E0-2DB0EE52D3CC}"/>
                  </a:ext>
                </a:extLst>
              </p:cNvPr>
              <p:cNvSpPr txBox="1"/>
              <p:nvPr/>
            </p:nvSpPr>
            <p:spPr>
              <a:xfrm>
                <a:off x="1051973" y="4476009"/>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8" name="TextBox 37">
                <a:extLst>
                  <a:ext uri="{FF2B5EF4-FFF2-40B4-BE49-F238E27FC236}">
                    <a16:creationId xmlns:a16="http://schemas.microsoft.com/office/drawing/2014/main" id="{7FA985E7-14EB-68D6-25E0-2DB0EE52D3CC}"/>
                  </a:ext>
                </a:extLst>
              </p:cNvPr>
              <p:cNvSpPr txBox="1">
                <a:spLocks noRot="1" noChangeAspect="1" noMove="1" noResize="1" noEditPoints="1" noAdjustHandles="1" noChangeArrowheads="1" noChangeShapeType="1" noTextEdit="1"/>
              </p:cNvSpPr>
              <p:nvPr/>
            </p:nvSpPr>
            <p:spPr>
              <a:xfrm>
                <a:off x="1051973" y="4476009"/>
                <a:ext cx="277768" cy="276999"/>
              </a:xfrm>
              <a:prstGeom prst="rect">
                <a:avLst/>
              </a:prstGeom>
              <a:blipFill>
                <a:blip r:embed="rId15"/>
                <a:stretch>
                  <a:fillRect l="-22727" r="-9091"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059A33A-D5D3-7D2C-18B7-2740357769E3}"/>
                  </a:ext>
                </a:extLst>
              </p:cNvPr>
              <p:cNvSpPr txBox="1"/>
              <p:nvPr/>
            </p:nvSpPr>
            <p:spPr>
              <a:xfrm>
                <a:off x="1061152" y="4187732"/>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9" name="TextBox 38">
                <a:extLst>
                  <a:ext uri="{FF2B5EF4-FFF2-40B4-BE49-F238E27FC236}">
                    <a16:creationId xmlns:a16="http://schemas.microsoft.com/office/drawing/2014/main" id="{3059A33A-D5D3-7D2C-18B7-2740357769E3}"/>
                  </a:ext>
                </a:extLst>
              </p:cNvPr>
              <p:cNvSpPr txBox="1">
                <a:spLocks noRot="1" noChangeAspect="1" noMove="1" noResize="1" noEditPoints="1" noAdjustHandles="1" noChangeArrowheads="1" noChangeShapeType="1" noTextEdit="1"/>
              </p:cNvSpPr>
              <p:nvPr/>
            </p:nvSpPr>
            <p:spPr>
              <a:xfrm>
                <a:off x="1061152" y="4187732"/>
                <a:ext cx="283091" cy="276999"/>
              </a:xfrm>
              <a:prstGeom prst="rect">
                <a:avLst/>
              </a:prstGeom>
              <a:blipFill>
                <a:blip r:embed="rId16"/>
                <a:stretch>
                  <a:fillRect l="-16667" r="-4167"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BBC51B7-FA16-5CA7-FA98-9E423444CA21}"/>
                  </a:ext>
                </a:extLst>
              </p:cNvPr>
              <p:cNvSpPr txBox="1"/>
              <p:nvPr/>
            </p:nvSpPr>
            <p:spPr>
              <a:xfrm>
                <a:off x="1061152" y="3427569"/>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40" name="TextBox 39">
                <a:extLst>
                  <a:ext uri="{FF2B5EF4-FFF2-40B4-BE49-F238E27FC236}">
                    <a16:creationId xmlns:a16="http://schemas.microsoft.com/office/drawing/2014/main" id="{DBBC51B7-FA16-5CA7-FA98-9E423444CA21}"/>
                  </a:ext>
                </a:extLst>
              </p:cNvPr>
              <p:cNvSpPr txBox="1">
                <a:spLocks noRot="1" noChangeAspect="1" noMove="1" noResize="1" noEditPoints="1" noAdjustHandles="1" noChangeArrowheads="1" noChangeShapeType="1" noTextEdit="1"/>
              </p:cNvSpPr>
              <p:nvPr/>
            </p:nvSpPr>
            <p:spPr>
              <a:xfrm>
                <a:off x="1061152" y="3427569"/>
                <a:ext cx="283091" cy="276999"/>
              </a:xfrm>
              <a:prstGeom prst="rect">
                <a:avLst/>
              </a:prstGeom>
              <a:blipFill>
                <a:blip r:embed="rId17"/>
                <a:stretch>
                  <a:fillRect l="-16667" r="-4167"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E8E8ADF-EEF7-A91F-AA6A-22C3B26E225F}"/>
                  </a:ext>
                </a:extLst>
              </p:cNvPr>
              <p:cNvSpPr txBox="1"/>
              <p:nvPr/>
            </p:nvSpPr>
            <p:spPr>
              <a:xfrm>
                <a:off x="1081348" y="2896922"/>
                <a:ext cx="2732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4</m:t>
                          </m:r>
                        </m:sub>
                      </m:sSub>
                    </m:oMath>
                  </m:oMathPara>
                </a14:m>
                <a:endParaRPr lang="en-CH" dirty="0"/>
              </a:p>
            </p:txBody>
          </p:sp>
        </mc:Choice>
        <mc:Fallback xmlns="">
          <p:sp>
            <p:nvSpPr>
              <p:cNvPr id="41" name="TextBox 40">
                <a:extLst>
                  <a:ext uri="{FF2B5EF4-FFF2-40B4-BE49-F238E27FC236}">
                    <a16:creationId xmlns:a16="http://schemas.microsoft.com/office/drawing/2014/main" id="{AE8E8ADF-EEF7-A91F-AA6A-22C3B26E225F}"/>
                  </a:ext>
                </a:extLst>
              </p:cNvPr>
              <p:cNvSpPr txBox="1">
                <a:spLocks noRot="1" noChangeAspect="1" noMove="1" noResize="1" noEditPoints="1" noAdjustHandles="1" noChangeArrowheads="1" noChangeShapeType="1" noTextEdit="1"/>
              </p:cNvSpPr>
              <p:nvPr/>
            </p:nvSpPr>
            <p:spPr>
              <a:xfrm>
                <a:off x="1081348" y="2896922"/>
                <a:ext cx="273215" cy="276999"/>
              </a:xfrm>
              <a:prstGeom prst="rect">
                <a:avLst/>
              </a:prstGeom>
              <a:blipFill>
                <a:blip r:embed="rId18"/>
                <a:stretch>
                  <a:fillRect l="-17391" r="-8696" b="-21739"/>
                </a:stretch>
              </a:blipFill>
            </p:spPr>
            <p:txBody>
              <a:bodyPr/>
              <a:lstStyle/>
              <a:p>
                <a:r>
                  <a:rPr lang="en-CH">
                    <a:noFill/>
                  </a:rPr>
                  <a:t> </a:t>
                </a:r>
              </a:p>
            </p:txBody>
          </p:sp>
        </mc:Fallback>
      </mc:AlternateContent>
      <p:cxnSp>
        <p:nvCxnSpPr>
          <p:cNvPr id="6" name="Straight Arrow Connector 5">
            <a:extLst>
              <a:ext uri="{FF2B5EF4-FFF2-40B4-BE49-F238E27FC236}">
                <a16:creationId xmlns:a16="http://schemas.microsoft.com/office/drawing/2014/main" id="{4E8F57FE-7F56-E360-E2A2-A96C21B8C1EA}"/>
              </a:ext>
            </a:extLst>
          </p:cNvPr>
          <p:cNvCxnSpPr/>
          <p:nvPr/>
        </p:nvCxnSpPr>
        <p:spPr>
          <a:xfrm>
            <a:off x="11375278" y="2434740"/>
            <a:ext cx="0" cy="210160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27F8151-17F8-3D91-40FB-B91DE1AD797C}"/>
              </a:ext>
            </a:extLst>
          </p:cNvPr>
          <p:cNvSpPr txBox="1"/>
          <p:nvPr/>
        </p:nvSpPr>
        <p:spPr>
          <a:xfrm rot="16200000">
            <a:off x="11175865" y="3374338"/>
            <a:ext cx="768159" cy="369332"/>
          </a:xfrm>
          <a:prstGeom prst="rect">
            <a:avLst/>
          </a:prstGeom>
          <a:noFill/>
        </p:spPr>
        <p:txBody>
          <a:bodyPr wrap="none" rtlCol="0">
            <a:spAutoFit/>
          </a:bodyPr>
          <a:lstStyle/>
          <a:p>
            <a:r>
              <a:rPr lang="en-CH" dirty="0"/>
              <a:t>depth</a:t>
            </a:r>
          </a:p>
        </p:txBody>
      </p:sp>
      <p:cxnSp>
        <p:nvCxnSpPr>
          <p:cNvPr id="10" name="Straight Arrow Connector 9">
            <a:extLst>
              <a:ext uri="{FF2B5EF4-FFF2-40B4-BE49-F238E27FC236}">
                <a16:creationId xmlns:a16="http://schemas.microsoft.com/office/drawing/2014/main" id="{2118AA21-BF72-04F9-6E18-896FC9E3175B}"/>
              </a:ext>
            </a:extLst>
          </p:cNvPr>
          <p:cNvCxnSpPr>
            <a:cxnSpLocks/>
          </p:cNvCxnSpPr>
          <p:nvPr/>
        </p:nvCxnSpPr>
        <p:spPr>
          <a:xfrm flipH="1" flipV="1">
            <a:off x="9503843" y="4603230"/>
            <a:ext cx="504030" cy="743112"/>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1A54961-4B15-44A4-7857-86577371819E}"/>
              </a:ext>
            </a:extLst>
          </p:cNvPr>
          <p:cNvCxnSpPr>
            <a:cxnSpLocks/>
          </p:cNvCxnSpPr>
          <p:nvPr/>
        </p:nvCxnSpPr>
        <p:spPr>
          <a:xfrm flipH="1" flipV="1">
            <a:off x="10007873" y="4558376"/>
            <a:ext cx="106030" cy="787966"/>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AA80C7C-64FE-313D-EC5A-2BA24D2D77A7}"/>
              </a:ext>
            </a:extLst>
          </p:cNvPr>
          <p:cNvCxnSpPr>
            <a:cxnSpLocks/>
          </p:cNvCxnSpPr>
          <p:nvPr/>
        </p:nvCxnSpPr>
        <p:spPr>
          <a:xfrm flipH="1" flipV="1">
            <a:off x="8880169" y="5082365"/>
            <a:ext cx="1052203" cy="263977"/>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19B1B81F-309E-468D-8BFC-46861BDD4DB2}"/>
              </a:ext>
            </a:extLst>
          </p:cNvPr>
          <p:cNvSpPr txBox="1"/>
          <p:nvPr/>
        </p:nvSpPr>
        <p:spPr>
          <a:xfrm>
            <a:off x="9406270" y="5379140"/>
            <a:ext cx="1433085" cy="369332"/>
          </a:xfrm>
          <a:prstGeom prst="rect">
            <a:avLst/>
          </a:prstGeom>
          <a:noFill/>
        </p:spPr>
        <p:txBody>
          <a:bodyPr wrap="none" rtlCol="0">
            <a:spAutoFit/>
          </a:bodyPr>
          <a:lstStyle/>
          <a:p>
            <a:r>
              <a:rPr lang="en-CH" dirty="0">
                <a:solidFill>
                  <a:srgbClr val="0070C0"/>
                </a:solidFill>
              </a:rPr>
              <a:t>Leave nodes</a:t>
            </a:r>
          </a:p>
        </p:txBody>
      </p:sp>
      <p:pic>
        <p:nvPicPr>
          <p:cNvPr id="9" name="Picture 8">
            <a:extLst>
              <a:ext uri="{FF2B5EF4-FFF2-40B4-BE49-F238E27FC236}">
                <a16:creationId xmlns:a16="http://schemas.microsoft.com/office/drawing/2014/main" id="{84519651-6F77-1A30-E2A4-E6AFE32FB985}"/>
              </a:ext>
            </a:extLst>
          </p:cNvPr>
          <p:cNvPicPr>
            <a:picLocks noChangeAspect="1"/>
          </p:cNvPicPr>
          <p:nvPr/>
        </p:nvPicPr>
        <p:blipFill>
          <a:blip r:embed="rId19"/>
          <a:stretch>
            <a:fillRect/>
          </a:stretch>
        </p:blipFill>
        <p:spPr>
          <a:xfrm>
            <a:off x="10716299" y="129819"/>
            <a:ext cx="1310447" cy="730794"/>
          </a:xfrm>
          <a:prstGeom prst="rect">
            <a:avLst/>
          </a:prstGeom>
        </p:spPr>
      </p:pic>
      <p:sp>
        <p:nvSpPr>
          <p:cNvPr id="12" name="Footer Placeholder 1">
            <a:extLst>
              <a:ext uri="{FF2B5EF4-FFF2-40B4-BE49-F238E27FC236}">
                <a16:creationId xmlns:a16="http://schemas.microsoft.com/office/drawing/2014/main" id="{26FAD994-397D-F714-13D8-7C50848C682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4" name="Rectangle 3">
            <a:extLst>
              <a:ext uri="{FF2B5EF4-FFF2-40B4-BE49-F238E27FC236}">
                <a16:creationId xmlns:a16="http://schemas.microsoft.com/office/drawing/2014/main" id="{EB1FF0AE-171B-9898-0F04-F7E35EFEBBFD}"/>
              </a:ext>
            </a:extLst>
          </p:cNvPr>
          <p:cNvSpPr/>
          <p:nvPr/>
        </p:nvSpPr>
        <p:spPr>
          <a:xfrm>
            <a:off x="8531827" y="2726412"/>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8C1E52EE-AFB6-2B0E-327A-69EEA28A409B}"/>
              </a:ext>
            </a:extLst>
          </p:cNvPr>
          <p:cNvSpPr/>
          <p:nvPr/>
        </p:nvSpPr>
        <p:spPr>
          <a:xfrm>
            <a:off x="9708674" y="3164421"/>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Rectangle 22">
            <a:extLst>
              <a:ext uri="{FF2B5EF4-FFF2-40B4-BE49-F238E27FC236}">
                <a16:creationId xmlns:a16="http://schemas.microsoft.com/office/drawing/2014/main" id="{A616A49B-8F79-90E0-40E0-DEBB20831C04}"/>
              </a:ext>
            </a:extLst>
          </p:cNvPr>
          <p:cNvSpPr/>
          <p:nvPr/>
        </p:nvSpPr>
        <p:spPr>
          <a:xfrm>
            <a:off x="9409475" y="3686533"/>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Rectangle 24">
            <a:extLst>
              <a:ext uri="{FF2B5EF4-FFF2-40B4-BE49-F238E27FC236}">
                <a16:creationId xmlns:a16="http://schemas.microsoft.com/office/drawing/2014/main" id="{64A0B8EF-3980-1C4C-70DD-921FFD1172E4}"/>
              </a:ext>
            </a:extLst>
          </p:cNvPr>
          <p:cNvSpPr/>
          <p:nvPr/>
        </p:nvSpPr>
        <p:spPr>
          <a:xfrm>
            <a:off x="7534269" y="3164421"/>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Rectangle 43">
            <a:extLst>
              <a:ext uri="{FF2B5EF4-FFF2-40B4-BE49-F238E27FC236}">
                <a16:creationId xmlns:a16="http://schemas.microsoft.com/office/drawing/2014/main" id="{C3C2C9C8-4075-81F0-FB55-9C540E2FB4FB}"/>
              </a:ext>
            </a:extLst>
          </p:cNvPr>
          <p:cNvSpPr/>
          <p:nvPr/>
        </p:nvSpPr>
        <p:spPr>
          <a:xfrm>
            <a:off x="7933429" y="3686533"/>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6" name="Rectangle 45">
            <a:extLst>
              <a:ext uri="{FF2B5EF4-FFF2-40B4-BE49-F238E27FC236}">
                <a16:creationId xmlns:a16="http://schemas.microsoft.com/office/drawing/2014/main" id="{380E4401-18CB-B012-46CF-5438B04FCE11}"/>
              </a:ext>
            </a:extLst>
          </p:cNvPr>
          <p:cNvSpPr/>
          <p:nvPr/>
        </p:nvSpPr>
        <p:spPr>
          <a:xfrm>
            <a:off x="8378258" y="4218482"/>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Rectangle 48">
            <a:extLst>
              <a:ext uri="{FF2B5EF4-FFF2-40B4-BE49-F238E27FC236}">
                <a16:creationId xmlns:a16="http://schemas.microsoft.com/office/drawing/2014/main" id="{B7099027-F081-2701-8BC8-666B837442C4}"/>
              </a:ext>
            </a:extLst>
          </p:cNvPr>
          <p:cNvSpPr/>
          <p:nvPr/>
        </p:nvSpPr>
        <p:spPr>
          <a:xfrm>
            <a:off x="7171429" y="3667483"/>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01469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4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4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4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8" grpId="0" animBg="1"/>
      <p:bldP spid="18" grpId="1" animBg="1"/>
      <p:bldP spid="23" grpId="0" animBg="1"/>
      <p:bldP spid="23" grpId="1" animBg="1"/>
      <p:bldP spid="25" grpId="0" animBg="1"/>
      <p:bldP spid="25" grpId="1" animBg="1"/>
      <p:bldP spid="44" grpId="0" animBg="1"/>
      <p:bldP spid="44" grpId="1" animBg="1"/>
      <p:bldP spid="46" grpId="0" animBg="1"/>
      <p:bldP spid="46" grpId="1" animBg="1"/>
      <p:bldP spid="49" grpId="0" animBg="1"/>
      <p:bldP spid="4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a:xfrm>
            <a:off x="838200" y="107821"/>
            <a:ext cx="10515600" cy="1325563"/>
          </a:xfrm>
        </p:spPr>
        <p:txBody>
          <a:bodyPr/>
          <a:lstStyle/>
          <a:p>
            <a:r>
              <a:rPr lang="en-CH" dirty="0"/>
              <a:t>Shapley Values for 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a:xfrm>
                <a:off x="838200" y="1433384"/>
                <a:ext cx="10515600" cy="4743579"/>
              </a:xfrm>
            </p:spPr>
            <p:txBody>
              <a:bodyPr>
                <a:normAutofit fontScale="77500" lnSpcReduction="20000"/>
              </a:bodyPr>
              <a:lstStyle/>
              <a:p>
                <a:r>
                  <a:rPr lang="en-CH" dirty="0">
                    <a:solidFill>
                      <a:srgbClr val="0070C0"/>
                    </a:solidFill>
                  </a:rPr>
                  <a:t>Let’s assume we have a </a:t>
                </a:r>
                <a:r>
                  <a:rPr lang="en-CH" u="sng" dirty="0">
                    <a:solidFill>
                      <a:srgbClr val="0070C0"/>
                    </a:solidFill>
                  </a:rPr>
                  <a:t>trained</a:t>
                </a:r>
                <a:r>
                  <a:rPr lang="en-CH" dirty="0">
                    <a:solidFill>
                      <a:srgbClr val="0070C0"/>
                    </a:solidFill>
                  </a:rPr>
                  <a:t> ML model, which predicts the output </a:t>
                </a:r>
                <a14:m>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oMath>
                </a14:m>
                <a:r>
                  <a:rPr lang="en-CH" dirty="0">
                    <a:solidFill>
                      <a:srgbClr val="0070C0"/>
                    </a:solidFill>
                  </a:rPr>
                  <a:t> of a vector </a:t>
                </a:r>
                <a14:m>
                  <m:oMath xmlns:m="http://schemas.openxmlformats.org/officeDocument/2006/math">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b="0" i="1">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𝑗𝑛</m:t>
                            </m:r>
                          </m:sub>
                        </m:sSub>
                      </m:e>
                    </m:d>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a:t>
                </a:r>
                <a:r>
                  <a:rPr lang="fr-CH" dirty="0">
                    <a:solidFill>
                      <a:srgbClr val="0070C0"/>
                    </a:solidFill>
                  </a:rPr>
                  <a:t>from </a:t>
                </a:r>
                <a:r>
                  <a:rPr lang="fr-CH" dirty="0" err="1">
                    <a:solidFill>
                      <a:srgbClr val="0070C0"/>
                    </a:solidFill>
                  </a:rPr>
                  <a:t>our</a:t>
                </a:r>
                <a:r>
                  <a:rPr lang="fr-CH" dirty="0">
                    <a:solidFill>
                      <a:srgbClr val="0070C0"/>
                    </a:solidFill>
                  </a:rPr>
                  <a:t> </a:t>
                </a:r>
                <a:r>
                  <a:rPr lang="fr-CH" dirty="0" err="1">
                    <a:solidFill>
                      <a:srgbClr val="0070C0"/>
                    </a:solidFill>
                  </a:rPr>
                  <a:t>dataset</a:t>
                </a:r>
                <a:r>
                  <a:rPr lang="fr-CH" dirty="0">
                    <a:solidFill>
                      <a:srgbClr val="0070C0"/>
                    </a:solidFill>
                  </a:rPr>
                  <a:t>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𝒟</m:t>
                    </m:r>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b="1"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r>
                      <a:rPr lang="fr-CH" b="1"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oMath>
                </a14:m>
                <a:endParaRPr lang="en-CH" dirty="0">
                  <a:solidFill>
                    <a:srgbClr val="0070C0"/>
                  </a:solidFill>
                </a:endParaRPr>
              </a:p>
              <a:p>
                <a14:m>
                  <m:oMath xmlns:m="http://schemas.openxmlformats.org/officeDocument/2006/math">
                    <m:r>
                      <a:rPr lang="fr-CH" b="0" i="1" smtClean="0">
                        <a:solidFill>
                          <a:srgbClr val="0070C0"/>
                        </a:solidFill>
                        <a:latin typeface="Cambria Math" panose="02040503050406030204" pitchFamily="18" charset="0"/>
                      </a:rPr>
                      <m:t>𝑆</m:t>
                    </m:r>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𝒩</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𝑛</m:t>
                        </m:r>
                      </m:e>
                    </m:d>
                  </m:oMath>
                </a14:m>
                <a:r>
                  <a:rPr lang="en-CH" dirty="0">
                    <a:solidFill>
                      <a:srgbClr val="0070C0"/>
                    </a:solidFill>
                  </a:rPr>
                  <a:t>. How do we define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𝑖</m:t>
                            </m:r>
                          </m:e>
                        </m:d>
                      </m:e>
                    </m:d>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d>
                  </m:oMath>
                </a14:m>
                <a:r>
                  <a:rPr lang="en-CH" dirty="0">
                    <a:solidFill>
                      <a:srgbClr val="0070C0"/>
                    </a:solidFill>
                  </a:rPr>
                  <a:t>?</a:t>
                </a:r>
                <a:br>
                  <a:rPr lang="en-CH" dirty="0">
                    <a:solidFill>
                      <a:srgbClr val="0070C0"/>
                    </a:solidFill>
                  </a:rPr>
                </a:br>
                <a:endParaRPr lang="en-CH" dirty="0">
                  <a:solidFill>
                    <a:srgbClr val="0070C0"/>
                  </a:solidFill>
                </a:endParaRPr>
              </a:p>
              <a:p>
                <a:r>
                  <a:rPr lang="fr-CH" dirty="0" err="1">
                    <a:solidFill>
                      <a:srgbClr val="0070C0"/>
                    </a:solidFill>
                  </a:rPr>
                  <a:t>Define</a:t>
                </a:r>
                <a:r>
                  <a:rPr lang="fr-CH" dirty="0">
                    <a:solidFill>
                      <a:srgbClr val="0070C0"/>
                    </a:solidFill>
                  </a:rPr>
                  <a:t> </a:t>
                </a:r>
                <a:r>
                  <a:rPr lang="fr-CH" dirty="0" err="1">
                    <a:solidFill>
                      <a:srgbClr val="0070C0"/>
                    </a:solidFill>
                  </a:rPr>
                  <a:t>mask</a:t>
                </a:r>
                <a:r>
                  <a:rPr lang="fr-CH" dirty="0">
                    <a:solidFill>
                      <a:srgbClr val="0070C0"/>
                    </a:solidFill>
                  </a:rPr>
                  <a:t>:</a:t>
                </a:r>
                <a:r>
                  <a:rPr lang="fr-CH" b="1" dirty="0">
                    <a:solidFill>
                      <a:srgbClr val="0070C0"/>
                    </a:solidFill>
                  </a:rPr>
                  <a:t> </a:t>
                </a:r>
                <a14:m>
                  <m:oMath xmlns:m="http://schemas.openxmlformats.org/officeDocument/2006/math">
                    <m:sSub>
                      <m:sSubPr>
                        <m:ctrlPr>
                          <a:rPr lang="fr-CH" b="1" i="1" smtClean="0">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𝑆</m:t>
                        </m:r>
                      </m:sub>
                    </m:sSub>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𝒚</m:t>
                        </m:r>
                      </m:e>
                    </m:d>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fr-CH" i="1">
                                <a:solidFill>
                                  <a:srgbClr val="0070C0"/>
                                </a:solidFill>
                                <a:latin typeface="Cambria Math" panose="02040503050406030204" pitchFamily="18" charset="0"/>
                                <a:ea typeface="Cambria Math" panose="02040503050406030204" pitchFamily="18" charset="0"/>
                              </a:rPr>
                            </m:ctrlPr>
                          </m:mPr>
                          <m:mr>
                            <m:e>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r>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m:rPr>
                                  <m:nor/>
                                </m:rPr>
                                <a:rPr lang="fr-CH" b="0" i="0" smtClean="0">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
                      </m:e>
                    </m:d>
                  </m:oMath>
                </a14:m>
                <a:endParaRPr lang="fr-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𝑆</m:t>
                          </m:r>
                        </m:e>
                      </m:d>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en-CH" i="1">
                                  <a:solidFill>
                                    <a:srgbClr val="0070C0"/>
                                  </a:solidFill>
                                  <a:latin typeface="Cambria Math" panose="02040503050406030204" pitchFamily="18" charset="0"/>
                                  <a:ea typeface="Cambria Math" panose="02040503050406030204" pitchFamily="18" charset="0"/>
                                </a:rPr>
                                <m:t>𝒩</m:t>
                              </m:r>
                              <m:r>
                                <a:rPr lang="fr-CH" b="1" i="1" smtClean="0">
                                  <a:solidFill>
                                    <a:srgbClr val="0070C0"/>
                                  </a:solidFill>
                                  <a:latin typeface="Cambria Math" panose="02040503050406030204" pitchFamily="18" charset="0"/>
                                  <a:ea typeface="Cambria Math" panose="02040503050406030204" pitchFamily="18" charset="0"/>
                                </a:rPr>
                                <m:t>\</m:t>
                              </m:r>
                              <m:r>
                                <a:rPr lang="fr-CH" b="0" i="1">
                                  <a:solidFill>
                                    <a:srgbClr val="0070C0"/>
                                  </a:solidFill>
                                  <a:latin typeface="Cambria Math" panose="02040503050406030204" pitchFamily="18" charset="0"/>
                                </a:rPr>
                                <m:t>𝑆</m:t>
                              </m:r>
                            </m:sub>
                          </m:sSub>
                        </m:sub>
                      </m:sSub>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m:rPr>
                              <m:brk m:alnAt="7"/>
                            </m:rPr>
                            <a:rPr lang="fr-CH" b="1" i="1" smtClean="0">
                              <a:solidFill>
                                <a:srgbClr val="0070C0"/>
                              </a:solidFill>
                              <a:latin typeface="Cambria Math" panose="02040503050406030204" pitchFamily="18" charset="0"/>
                            </a:rPr>
                            <m:t>𝒚</m:t>
                          </m:r>
                          <m:r>
                            <m:rPr>
                              <m:brk m:alnAt="7"/>
                            </m:rPr>
                            <a:rPr lang="fr-CH" b="0" i="1" smtClean="0">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𝒟</m:t>
                          </m:r>
                        </m:sub>
                        <m:sup/>
                        <m:e>
                          <m:d>
                            <m:dPr>
                              <m:begChr m:val="["/>
                              <m:endChr m:val="]"/>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𝑆</m:t>
                                      </m:r>
                                    </m:sub>
                                  </m:sSub>
                                  <m:d>
                                    <m:dPr>
                                      <m:ctrlPr>
                                        <a:rPr lang="fr-CH" b="1"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b="1" i="1">
                                          <a:solidFill>
                                            <a:srgbClr val="0070C0"/>
                                          </a:solidFill>
                                          <a:latin typeface="Cambria Math" panose="02040503050406030204" pitchFamily="18" charset="0"/>
                                        </a:rPr>
                                        <m:t>, </m:t>
                                      </m:r>
                                      <m:r>
                                        <a:rPr lang="fr-CH" b="1" i="1">
                                          <a:solidFill>
                                            <a:srgbClr val="0070C0"/>
                                          </a:solidFill>
                                          <a:latin typeface="Cambria Math" panose="02040503050406030204" pitchFamily="18" charset="0"/>
                                        </a:rPr>
                                        <m:t>𝒚</m:t>
                                      </m:r>
                                    </m:e>
                                  </m:d>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𝒚</m:t>
                                  </m:r>
                                </m:e>
                              </m:d>
                            </m:e>
                          </m:d>
                        </m:e>
                      </m:nary>
                    </m:oMath>
                  </m:oMathPara>
                </a14:m>
                <a:endParaRPr lang="fr-CH" dirty="0">
                  <a:solidFill>
                    <a:srgbClr val="0070C0"/>
                  </a:solidFill>
                </a:endParaRPr>
              </a:p>
              <a:p>
                <a:pPr marL="0" indent="0">
                  <a:buNone/>
                </a:pPr>
                <a:br>
                  <a:rPr lang="fr-CH" dirty="0">
                    <a:solidFill>
                      <a:srgbClr val="0070C0"/>
                    </a:solidFill>
                  </a:rPr>
                </a:br>
                <a:endParaRPr lang="en-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e>
                          </m:d>
                        </m:e>
                      </m:d>
                    </m:oMath>
                  </m:oMathPara>
                </a14:m>
                <a:endParaRPr lang="fr-CH" dirty="0">
                  <a:solidFill>
                    <a:srgbClr val="0070C0"/>
                  </a:solidFill>
                </a:endParaRPr>
              </a:p>
              <a:p>
                <a14:m>
                  <m:oMath xmlns:m="http://schemas.openxmlformats.org/officeDocument/2006/math">
                    <m:nary>
                      <m:naryPr>
                        <m:chr m:val="∑"/>
                        <m:ctrlPr>
                          <a:rPr lang="en-CH"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𝑛</m:t>
                        </m:r>
                      </m:sup>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nary>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1" i="1" smtClean="0">
                                <a:solidFill>
                                  <a:srgbClr val="0070C0"/>
                                </a:solidFill>
                                <a:latin typeface="Cambria Math" panose="02040503050406030204" pitchFamily="18" charset="0"/>
                              </a:rPr>
                              <m:t> </m:t>
                            </m:r>
                          </m:sub>
                        </m:sSub>
                      </m:sub>
                    </m:sSub>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oMath>
                </a14:m>
                <a:endParaRPr lang="en-CH" dirty="0">
                  <a:solidFill>
                    <a:srgbClr val="0070C0"/>
                  </a:solidFill>
                </a:endParaRPr>
              </a:p>
              <a:p>
                <a:pPr marL="0" indent="0">
                  <a:buNone/>
                </a:pP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xfrm>
                <a:off x="838200" y="1433384"/>
                <a:ext cx="10515600" cy="4743579"/>
              </a:xfrm>
              <a:blipFill>
                <a:blip r:embed="rId2"/>
                <a:stretch>
                  <a:fillRect l="-1930" t="-12267" b="-19200"/>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0843518A-FE98-1F1E-A2A4-DE8F1CBF722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90895FD-11FC-E0D6-F3F9-B6033341B1F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768419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027F-03BB-FE48-B9C9-6F3DB612B8F7}"/>
              </a:ext>
            </a:extLst>
          </p:cNvPr>
          <p:cNvSpPr>
            <a:spLocks noGrp="1"/>
          </p:cNvSpPr>
          <p:nvPr>
            <p:ph type="title"/>
          </p:nvPr>
        </p:nvSpPr>
        <p:spPr>
          <a:xfrm>
            <a:off x="399655" y="317728"/>
            <a:ext cx="10573145" cy="882885"/>
          </a:xfrm>
        </p:spPr>
        <p:txBody>
          <a:bodyPr>
            <a:normAutofit/>
          </a:bodyPr>
          <a:lstStyle/>
          <a:p>
            <a:r>
              <a:rPr lang="en-CH" dirty="0"/>
              <a:t>IML with Shapley values </a:t>
            </a:r>
          </a:p>
        </p:txBody>
      </p:sp>
      <p:pic>
        <p:nvPicPr>
          <p:cNvPr id="9" name="Picture 6">
            <a:extLst>
              <a:ext uri="{FF2B5EF4-FFF2-40B4-BE49-F238E27FC236}">
                <a16:creationId xmlns:a16="http://schemas.microsoft.com/office/drawing/2014/main" id="{64BA5BCC-F8A1-B5E0-318C-41697660A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05" y="1625436"/>
            <a:ext cx="3501660" cy="41009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B5AD857D-8250-7A41-1A7F-E30EF27F3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033" y="1760121"/>
            <a:ext cx="3501660" cy="40539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FAD48318-944B-0C19-D0C6-1E31772806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4129" y="1777791"/>
            <a:ext cx="3772965" cy="430472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727B002-F322-837A-7817-C44C560CE7AA}"/>
              </a:ext>
            </a:extLst>
          </p:cNvPr>
          <p:cNvSpPr txBox="1"/>
          <p:nvPr/>
        </p:nvSpPr>
        <p:spPr>
          <a:xfrm>
            <a:off x="5495544" y="1292645"/>
            <a:ext cx="1792542" cy="369332"/>
          </a:xfrm>
          <a:prstGeom prst="rect">
            <a:avLst/>
          </a:prstGeom>
          <a:noFill/>
        </p:spPr>
        <p:txBody>
          <a:bodyPr wrap="none" rtlCol="0">
            <a:spAutoFit/>
          </a:bodyPr>
          <a:lstStyle/>
          <a:p>
            <a:r>
              <a:rPr lang="en-CH" dirty="0">
                <a:solidFill>
                  <a:srgbClr val="0070C0"/>
                </a:solidFill>
              </a:rPr>
              <a:t>Good prediction</a:t>
            </a:r>
          </a:p>
        </p:txBody>
      </p:sp>
      <p:sp>
        <p:nvSpPr>
          <p:cNvPr id="22" name="TextBox 21">
            <a:extLst>
              <a:ext uri="{FF2B5EF4-FFF2-40B4-BE49-F238E27FC236}">
                <a16:creationId xmlns:a16="http://schemas.microsoft.com/office/drawing/2014/main" id="{F903AC2E-B1ED-19E1-584B-D4061DCEAFD7}"/>
              </a:ext>
            </a:extLst>
          </p:cNvPr>
          <p:cNvSpPr txBox="1"/>
          <p:nvPr/>
        </p:nvSpPr>
        <p:spPr>
          <a:xfrm>
            <a:off x="9570720" y="1256104"/>
            <a:ext cx="1638654" cy="369332"/>
          </a:xfrm>
          <a:prstGeom prst="rect">
            <a:avLst/>
          </a:prstGeom>
          <a:noFill/>
        </p:spPr>
        <p:txBody>
          <a:bodyPr wrap="none" rtlCol="0">
            <a:spAutoFit/>
          </a:bodyPr>
          <a:lstStyle/>
          <a:p>
            <a:r>
              <a:rPr lang="en-CH" dirty="0">
                <a:solidFill>
                  <a:srgbClr val="0070C0"/>
                </a:solidFill>
              </a:rPr>
              <a:t>Bad prediction</a:t>
            </a:r>
          </a:p>
        </p:txBody>
      </p:sp>
      <p:pic>
        <p:nvPicPr>
          <p:cNvPr id="3" name="Picture 2">
            <a:extLst>
              <a:ext uri="{FF2B5EF4-FFF2-40B4-BE49-F238E27FC236}">
                <a16:creationId xmlns:a16="http://schemas.microsoft.com/office/drawing/2014/main" id="{7B03389D-5BA1-4066-A29A-6AF114ED14B9}"/>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466707DF-DDA5-FAE1-F105-E98B2732C43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22419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DD53-556B-A2FA-D641-510ED2A3B190}"/>
              </a:ext>
            </a:extLst>
          </p:cNvPr>
          <p:cNvSpPr>
            <a:spLocks noGrp="1"/>
          </p:cNvSpPr>
          <p:nvPr>
            <p:ph type="title"/>
          </p:nvPr>
        </p:nvSpPr>
        <p:spPr/>
        <p:txBody>
          <a:bodyPr/>
          <a:lstStyle/>
          <a:p>
            <a:r>
              <a:rPr lang="en-CH" dirty="0"/>
              <a:t>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6F5E61-128A-A460-EFE2-68EEAF398EAB}"/>
                  </a:ext>
                </a:extLst>
              </p:cNvPr>
              <p:cNvSpPr>
                <a:spLocks noGrp="1"/>
              </p:cNvSpPr>
              <p:nvPr>
                <p:ph idx="1"/>
              </p:nvPr>
            </p:nvSpPr>
            <p:spPr/>
            <p:txBody>
              <a:bodyPr>
                <a:normAutofit fontScale="92500" lnSpcReduction="20000"/>
              </a:bodyPr>
              <a:lstStyle/>
              <a:p>
                <a:r>
                  <a:rPr lang="en-CH" dirty="0">
                    <a:solidFill>
                      <a:srgbClr val="0070C0"/>
                    </a:solidFill>
                  </a:rPr>
                  <a:t>Regression and classification trees</a:t>
                </a:r>
              </a:p>
              <a:p>
                <a:r>
                  <a:rPr lang="en-CH" dirty="0">
                    <a:solidFill>
                      <a:srgbClr val="0070C0"/>
                    </a:solidFill>
                  </a:rPr>
                  <a:t>Trees are universal approximators (no bias) if the size is not restricted</a:t>
                </a:r>
              </a:p>
              <a:p>
                <a:r>
                  <a:rPr lang="en-CH" dirty="0">
                    <a:solidFill>
                      <a:srgbClr val="0070C0"/>
                    </a:solidFill>
                  </a:rPr>
                  <a:t>Tree’s are naturally able to deal with categorical features, and are not sensitive to the distribution of features values</a:t>
                </a:r>
              </a:p>
              <a:p>
                <a:r>
                  <a:rPr lang="en-CH" dirty="0">
                    <a:solidFill>
                      <a:srgbClr val="0070C0"/>
                    </a:solidFill>
                  </a:rPr>
                  <a:t>Parameters: </a:t>
                </a:r>
              </a:p>
              <a:p>
                <a:pPr lvl="1"/>
                <a:r>
                  <a:rPr lang="en-CH" dirty="0">
                    <a:solidFill>
                      <a:srgbClr val="0070C0"/>
                    </a:solidFill>
                  </a:rPr>
                  <a:t>For each node </a:t>
                </a:r>
                <a14:m>
                  <m:oMath xmlns:m="http://schemas.openxmlformats.org/officeDocument/2006/math">
                    <m:r>
                      <a:rPr lang="fr-CH" i="1" smtClean="0">
                        <a:solidFill>
                          <a:srgbClr val="0070C0"/>
                        </a:solidFill>
                        <a:latin typeface="Cambria Math" panose="02040503050406030204" pitchFamily="18" charset="0"/>
                      </a:rPr>
                      <m:t>𝑘</m:t>
                    </m:r>
                  </m:oMath>
                </a14:m>
                <a:r>
                  <a:rPr lang="en-CH" dirty="0">
                    <a:solidFill>
                      <a:srgbClr val="0070C0"/>
                    </a:solidFill>
                  </a:rPr>
                  <a:t> we have a feature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𝐹</m:t>
                        </m:r>
                      </m:e>
                      <m:sub>
                        <m:r>
                          <a:rPr lang="fr-CH" i="1">
                            <a:solidFill>
                              <a:srgbClr val="0070C0"/>
                            </a:solidFill>
                            <a:latin typeface="Cambria Math" panose="02040503050406030204" pitchFamily="18" charset="0"/>
                          </a:rPr>
                          <m:t>𝑘</m:t>
                        </m:r>
                      </m:sub>
                    </m:sSub>
                  </m:oMath>
                </a14:m>
                <a:r>
                  <a:rPr lang="en-CH" dirty="0">
                    <a:solidFill>
                      <a:srgbClr val="0070C0"/>
                    </a:solidFill>
                  </a:rPr>
                  <a:t> and threshold </a:t>
                </a:r>
                <a14:m>
                  <m:oMath xmlns:m="http://schemas.openxmlformats.org/officeDocument/2006/math">
                    <m:sSub>
                      <m:sSubPr>
                        <m:ctrlPr>
                          <a:rPr lang="en-CH" i="1">
                            <a:solidFill>
                              <a:srgbClr val="0070C0"/>
                            </a:solidFill>
                            <a:latin typeface="Cambria Math" panose="02040503050406030204" pitchFamily="18" charset="0"/>
                          </a:rPr>
                        </m:ctrlPr>
                      </m:sSubPr>
                      <m:e>
                        <m:r>
                          <a:rPr lang="en-CH" i="1" smtClean="0">
                            <a:solidFill>
                              <a:srgbClr val="0070C0"/>
                            </a:solidFill>
                            <a:latin typeface="Cambria Math" panose="02040503050406030204" pitchFamily="18" charset="0"/>
                            <a:ea typeface="Cambria Math" panose="02040503050406030204" pitchFamily="18" charset="0"/>
                          </a:rPr>
                          <m:t>𝜃</m:t>
                        </m:r>
                      </m:e>
                      <m:sub>
                        <m:r>
                          <a:rPr lang="fr-CH" i="1">
                            <a:solidFill>
                              <a:srgbClr val="0070C0"/>
                            </a:solidFill>
                            <a:latin typeface="Cambria Math" panose="02040503050406030204" pitchFamily="18" charset="0"/>
                          </a:rPr>
                          <m:t>𝑘</m:t>
                        </m:r>
                      </m:sub>
                    </m:sSub>
                  </m:oMath>
                </a14:m>
                <a:r>
                  <a:rPr lang="en-CH" dirty="0">
                    <a:solidFill>
                      <a:srgbClr val="0070C0"/>
                    </a:solidFill>
                  </a:rPr>
                  <a:t> </a:t>
                </a:r>
              </a:p>
              <a:p>
                <a:pPr lvl="1"/>
                <a:r>
                  <a:rPr lang="en-CH" dirty="0">
                    <a:solidFill>
                      <a:srgbClr val="0070C0"/>
                    </a:solidFill>
                  </a:rPr>
                  <a:t>For each leaf node </a:t>
                </a:r>
                <a14:m>
                  <m:oMath xmlns:m="http://schemas.openxmlformats.org/officeDocument/2006/math">
                    <m:r>
                      <a:rPr lang="fr-CH" b="0" i="1" smtClean="0">
                        <a:solidFill>
                          <a:srgbClr val="0070C0"/>
                        </a:solidFill>
                        <a:latin typeface="Cambria Math" panose="02040503050406030204" pitchFamily="18" charset="0"/>
                      </a:rPr>
                      <m:t>𝑙</m:t>
                    </m:r>
                  </m:oMath>
                </a14:m>
                <a:r>
                  <a:rPr lang="en-CH" dirty="0">
                    <a:solidFill>
                      <a:srgbClr val="0070C0"/>
                    </a:solidFill>
                  </a:rPr>
                  <a:t> we have a weight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𝜈</m:t>
                        </m:r>
                      </m:e>
                      <m:sub>
                        <m:r>
                          <a:rPr lang="fr-CH" b="0" i="1" smtClean="0">
                            <a:solidFill>
                              <a:srgbClr val="0070C0"/>
                            </a:solidFill>
                            <a:latin typeface="Cambria Math" panose="02040503050406030204" pitchFamily="18" charset="0"/>
                          </a:rPr>
                          <m:t>𝑙</m:t>
                        </m:r>
                      </m:sub>
                    </m:sSub>
                  </m:oMath>
                </a14:m>
                <a:r>
                  <a:rPr lang="en-CH" dirty="0">
                    <a:solidFill>
                      <a:srgbClr val="0070C0"/>
                    </a:solidFill>
                  </a:rPr>
                  <a:t> for regression, and a class label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𝑐</m:t>
                        </m:r>
                      </m:e>
                      <m:sub>
                        <m:r>
                          <a:rPr lang="fr-CH" i="1">
                            <a:solidFill>
                              <a:srgbClr val="0070C0"/>
                            </a:solidFill>
                            <a:latin typeface="Cambria Math" panose="02040503050406030204" pitchFamily="18" charset="0"/>
                          </a:rPr>
                          <m:t>𝑙</m:t>
                        </m:r>
                      </m:sub>
                    </m:sSub>
                  </m:oMath>
                </a14:m>
                <a:r>
                  <a:rPr lang="en-CH" dirty="0">
                    <a:solidFill>
                      <a:srgbClr val="0070C0"/>
                    </a:solidFill>
                  </a:rPr>
                  <a:t> for classification</a:t>
                </a:r>
              </a:p>
              <a:p>
                <a:r>
                  <a:rPr lang="en-CH" dirty="0">
                    <a:solidFill>
                      <a:srgbClr val="0070C0"/>
                    </a:solidFill>
                  </a:rPr>
                  <a:t>Tree hyperparameters add constraints to its growth and weights:</a:t>
                </a:r>
              </a:p>
              <a:p>
                <a:pPr lvl="1"/>
                <a:r>
                  <a:rPr lang="en-GB" dirty="0">
                    <a:solidFill>
                      <a:srgbClr val="0070C0"/>
                    </a:solidFill>
                  </a:rPr>
                  <a:t>m</a:t>
                </a:r>
                <a:r>
                  <a:rPr lang="en-CH" dirty="0">
                    <a:solidFill>
                      <a:srgbClr val="0070C0"/>
                    </a:solidFill>
                  </a:rPr>
                  <a:t>ax_depth: maximal number of internal nodes before leaf</a:t>
                </a:r>
              </a:p>
              <a:p>
                <a:pPr lvl="1"/>
                <a:r>
                  <a:rPr lang="en-GB" dirty="0" err="1">
                    <a:solidFill>
                      <a:srgbClr val="0070C0"/>
                    </a:solidFill>
                  </a:rPr>
                  <a:t>max_leaf_nodes</a:t>
                </a:r>
                <a:r>
                  <a:rPr lang="en-GB" dirty="0">
                    <a:solidFill>
                      <a:srgbClr val="0070C0"/>
                    </a:solidFill>
                  </a:rPr>
                  <a:t>: maximal number of leaf nodes in the tree</a:t>
                </a:r>
                <a:endParaRPr lang="en-CH" dirty="0">
                  <a:solidFill>
                    <a:srgbClr val="0070C0"/>
                  </a:solidFill>
                </a:endParaRPr>
              </a:p>
              <a:p>
                <a:pPr lvl="1"/>
                <a:r>
                  <a:rPr lang="en-GB" dirty="0" err="1">
                    <a:solidFill>
                      <a:srgbClr val="0070C0"/>
                    </a:solidFill>
                  </a:rPr>
                  <a:t>min_samples_leaf</a:t>
                </a:r>
                <a:r>
                  <a:rPr lang="en-CH" dirty="0">
                    <a:solidFill>
                      <a:srgbClr val="0070C0"/>
                    </a:solidFill>
                  </a:rPr>
                  <a:t>: minimal number of data points in the training set within leaf</a:t>
                </a:r>
              </a:p>
              <a:p>
                <a:pPr lvl="1"/>
                <a:r>
                  <a:rPr lang="en-CH" dirty="0">
                    <a:solidFill>
                      <a:srgbClr val="0070C0"/>
                    </a:solidFill>
                  </a:rPr>
                  <a:t>L1 or L2 regularization of weights</a:t>
                </a:r>
              </a:p>
            </p:txBody>
          </p:sp>
        </mc:Choice>
        <mc:Fallback xmlns="">
          <p:sp>
            <p:nvSpPr>
              <p:cNvPr id="3" name="Content Placeholder 2">
                <a:extLst>
                  <a:ext uri="{FF2B5EF4-FFF2-40B4-BE49-F238E27FC236}">
                    <a16:creationId xmlns:a16="http://schemas.microsoft.com/office/drawing/2014/main" id="{D06F5E61-128A-A460-EFE2-68EEAF398EAB}"/>
                  </a:ext>
                </a:extLst>
              </p:cNvPr>
              <p:cNvSpPr>
                <a:spLocks noGrp="1" noRot="1" noChangeAspect="1" noMove="1" noResize="1" noEditPoints="1" noAdjustHandles="1" noChangeArrowheads="1" noChangeShapeType="1" noTextEdit="1"/>
              </p:cNvSpPr>
              <p:nvPr>
                <p:ph idx="1"/>
              </p:nvPr>
            </p:nvSpPr>
            <p:spPr>
              <a:blipFill>
                <a:blip r:embed="rId2"/>
                <a:stretch>
                  <a:fillRect l="-965" t="-3488" b="-1744"/>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5AA72565-292E-9636-9BA2-510F8FF3138D}"/>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397082BD-EA43-3055-6681-644AF27993A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743700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p:txBody>
          <a:bodyPr/>
          <a:lstStyle/>
          <a:p>
            <a:r>
              <a:rPr lang="en-CH" dirty="0"/>
              <a:t>Trees</a:t>
            </a:r>
          </a:p>
        </p:txBody>
      </p:sp>
      <p:pic>
        <p:nvPicPr>
          <p:cNvPr id="6" name="Picture 5">
            <a:extLst>
              <a:ext uri="{FF2B5EF4-FFF2-40B4-BE49-F238E27FC236}">
                <a16:creationId xmlns:a16="http://schemas.microsoft.com/office/drawing/2014/main" id="{4A53D0D3-1E32-F9BF-7DC5-68854DC88FEE}"/>
              </a:ext>
            </a:extLst>
          </p:cNvPr>
          <p:cNvPicPr>
            <a:picLocks noChangeAspect="1"/>
          </p:cNvPicPr>
          <p:nvPr/>
        </p:nvPicPr>
        <p:blipFill>
          <a:blip r:embed="rId2"/>
          <a:stretch>
            <a:fillRect/>
          </a:stretch>
        </p:blipFill>
        <p:spPr>
          <a:xfrm>
            <a:off x="4306455" y="365125"/>
            <a:ext cx="7772400" cy="4120246"/>
          </a:xfrm>
          <a:prstGeom prst="rect">
            <a:avLst/>
          </a:prstGeom>
        </p:spPr>
      </p:pic>
      <p:pic>
        <p:nvPicPr>
          <p:cNvPr id="5" name="Picture 4">
            <a:extLst>
              <a:ext uri="{FF2B5EF4-FFF2-40B4-BE49-F238E27FC236}">
                <a16:creationId xmlns:a16="http://schemas.microsoft.com/office/drawing/2014/main" id="{DD067F89-E648-D109-FDFD-0532F955F0FE}"/>
              </a:ext>
            </a:extLst>
          </p:cNvPr>
          <p:cNvPicPr>
            <a:picLocks noChangeAspect="1"/>
          </p:cNvPicPr>
          <p:nvPr/>
        </p:nvPicPr>
        <p:blipFill>
          <a:blip r:embed="rId3"/>
          <a:stretch>
            <a:fillRect/>
          </a:stretch>
        </p:blipFill>
        <p:spPr>
          <a:xfrm>
            <a:off x="570345" y="3429000"/>
            <a:ext cx="4375727" cy="3262785"/>
          </a:xfrm>
          <a:prstGeom prst="rect">
            <a:avLst/>
          </a:prstGeom>
        </p:spPr>
      </p:pic>
      <p:sp>
        <p:nvSpPr>
          <p:cNvPr id="7" name="TextBox 6">
            <a:extLst>
              <a:ext uri="{FF2B5EF4-FFF2-40B4-BE49-F238E27FC236}">
                <a16:creationId xmlns:a16="http://schemas.microsoft.com/office/drawing/2014/main" id="{EB2D3FF8-CB1E-D1CB-9D2A-F955E8E1C236}"/>
              </a:ext>
            </a:extLst>
          </p:cNvPr>
          <p:cNvSpPr txBox="1"/>
          <p:nvPr/>
        </p:nvSpPr>
        <p:spPr>
          <a:xfrm>
            <a:off x="6881091" y="5219246"/>
            <a:ext cx="2448042" cy="369332"/>
          </a:xfrm>
          <a:prstGeom prst="rect">
            <a:avLst/>
          </a:prstGeom>
          <a:noFill/>
        </p:spPr>
        <p:txBody>
          <a:bodyPr wrap="none" rtlCol="0">
            <a:spAutoFit/>
          </a:bodyPr>
          <a:lstStyle/>
          <a:p>
            <a:r>
              <a:rPr lang="en-CH" dirty="0">
                <a:hlinkClick r:id="rId4"/>
              </a:rPr>
              <a:t>Code on sklearn page</a:t>
            </a:r>
            <a:r>
              <a:rPr lang="en-CH" dirty="0"/>
              <a:t> !</a:t>
            </a:r>
          </a:p>
        </p:txBody>
      </p:sp>
      <p:pic>
        <p:nvPicPr>
          <p:cNvPr id="2" name="Picture 1">
            <a:extLst>
              <a:ext uri="{FF2B5EF4-FFF2-40B4-BE49-F238E27FC236}">
                <a16:creationId xmlns:a16="http://schemas.microsoft.com/office/drawing/2014/main" id="{0D0E1304-B1C4-71E6-1064-B9E705312369}"/>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40212476-61A4-F741-8E35-3B0F8E1C9C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137676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a:xfrm>
            <a:off x="838200" y="365125"/>
            <a:ext cx="10515600" cy="1860400"/>
          </a:xfrm>
        </p:spPr>
        <p:txBody>
          <a:bodyPr>
            <a:normAutofit/>
          </a:bodyPr>
          <a:lstStyle/>
          <a:p>
            <a:r>
              <a:rPr lang="en-CH" sz="5200" dirty="0"/>
              <a:t>Tree hyperparameters</a:t>
            </a:r>
          </a:p>
        </p:txBody>
      </p:sp>
      <p:pic>
        <p:nvPicPr>
          <p:cNvPr id="3" name="Picture 2">
            <a:extLst>
              <a:ext uri="{FF2B5EF4-FFF2-40B4-BE49-F238E27FC236}">
                <a16:creationId xmlns:a16="http://schemas.microsoft.com/office/drawing/2014/main" id="{5EFCAEFB-2EB6-57F0-A2D1-C9B02FD56619}"/>
              </a:ext>
            </a:extLst>
          </p:cNvPr>
          <p:cNvPicPr>
            <a:picLocks noChangeAspect="1"/>
          </p:cNvPicPr>
          <p:nvPr/>
        </p:nvPicPr>
        <p:blipFill>
          <a:blip r:embed="rId2"/>
          <a:stretch>
            <a:fillRect/>
          </a:stretch>
        </p:blipFill>
        <p:spPr>
          <a:xfrm>
            <a:off x="-1" y="2383758"/>
            <a:ext cx="5251674" cy="3938756"/>
          </a:xfrm>
          <a:prstGeom prst="rect">
            <a:avLst/>
          </a:prstGeom>
        </p:spPr>
      </p:pic>
      <p:pic>
        <p:nvPicPr>
          <p:cNvPr id="8" name="Picture 7">
            <a:extLst>
              <a:ext uri="{FF2B5EF4-FFF2-40B4-BE49-F238E27FC236}">
                <a16:creationId xmlns:a16="http://schemas.microsoft.com/office/drawing/2014/main" id="{22E2569C-794E-66D0-C4EF-AB49D91544FB}"/>
              </a:ext>
            </a:extLst>
          </p:cNvPr>
          <p:cNvPicPr>
            <a:picLocks noChangeAspect="1"/>
          </p:cNvPicPr>
          <p:nvPr/>
        </p:nvPicPr>
        <p:blipFill>
          <a:blip r:embed="rId3"/>
          <a:stretch>
            <a:fillRect/>
          </a:stretch>
        </p:blipFill>
        <p:spPr>
          <a:xfrm>
            <a:off x="5286025" y="2383758"/>
            <a:ext cx="6895569" cy="3378829"/>
          </a:xfrm>
          <a:prstGeom prst="rect">
            <a:avLst/>
          </a:prstGeom>
        </p:spPr>
      </p:pic>
      <p:pic>
        <p:nvPicPr>
          <p:cNvPr id="2" name="Picture 1">
            <a:extLst>
              <a:ext uri="{FF2B5EF4-FFF2-40B4-BE49-F238E27FC236}">
                <a16:creationId xmlns:a16="http://schemas.microsoft.com/office/drawing/2014/main" id="{B45852D5-A7D1-5837-F89C-B86E68832650}"/>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8CAE8A0-5310-E4AC-684C-15B0204C9B8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07712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680C-7B5A-3C43-6B27-5F3963144490}"/>
              </a:ext>
            </a:extLst>
          </p:cNvPr>
          <p:cNvSpPr>
            <a:spLocks noGrp="1"/>
          </p:cNvSpPr>
          <p:nvPr>
            <p:ph type="title"/>
          </p:nvPr>
        </p:nvSpPr>
        <p:spPr/>
        <p:txBody>
          <a:bodyPr/>
          <a:lstStyle/>
          <a:p>
            <a:r>
              <a:rPr lang="en-CH" dirty="0"/>
              <a:t>Bias and Variance</a:t>
            </a:r>
          </a:p>
        </p:txBody>
      </p:sp>
      <p:sp>
        <p:nvSpPr>
          <p:cNvPr id="3" name="Content Placeholder 2">
            <a:extLst>
              <a:ext uri="{FF2B5EF4-FFF2-40B4-BE49-F238E27FC236}">
                <a16:creationId xmlns:a16="http://schemas.microsoft.com/office/drawing/2014/main" id="{3B581402-9B19-B325-A5C8-6EBBFFCACCCA}"/>
              </a:ext>
            </a:extLst>
          </p:cNvPr>
          <p:cNvSpPr>
            <a:spLocks noGrp="1"/>
          </p:cNvSpPr>
          <p:nvPr>
            <p:ph idx="1"/>
          </p:nvPr>
        </p:nvSpPr>
        <p:spPr>
          <a:xfrm>
            <a:off x="858099" y="1499054"/>
            <a:ext cx="10515600" cy="4351338"/>
          </a:xfrm>
        </p:spPr>
        <p:txBody>
          <a:bodyPr>
            <a:normAutofit/>
          </a:bodyPr>
          <a:lstStyle/>
          <a:p>
            <a:r>
              <a:rPr lang="en-GB" b="0" i="0" dirty="0">
                <a:solidFill>
                  <a:srgbClr val="0070C0"/>
                </a:solidFill>
                <a:effectLst/>
                <a:latin typeface="Arial" panose="020B0604020202020204" pitchFamily="34" charset="0"/>
              </a:rPr>
              <a:t>The </a:t>
            </a:r>
            <a:r>
              <a:rPr lang="en-GB" b="0" i="1" u="none" strike="noStrike" dirty="0">
                <a:solidFill>
                  <a:srgbClr val="0070C0"/>
                </a:solidFill>
                <a:effectLst/>
                <a:latin typeface="Arial" panose="020B0604020202020204" pitchFamily="34" charset="0"/>
                <a:hlinkClick r:id="rId3" tooltip="Bias of an estimator">
                  <a:extLst>
                    <a:ext uri="{A12FA001-AC4F-418D-AE19-62706E023703}">
                      <ahyp:hlinkClr xmlns:ahyp="http://schemas.microsoft.com/office/drawing/2018/hyperlinkcolor" val="tx"/>
                    </a:ext>
                  </a:extLst>
                </a:hlinkClick>
              </a:rPr>
              <a:t>bias</a:t>
            </a:r>
            <a:r>
              <a:rPr lang="en-GB" b="0" i="0" dirty="0">
                <a:solidFill>
                  <a:srgbClr val="0070C0"/>
                </a:solidFill>
                <a:effectLst/>
                <a:latin typeface="Arial" panose="020B0604020202020204" pitchFamily="34" charset="0"/>
              </a:rPr>
              <a:t> error is an error that occurs if the assumptions in the learning </a:t>
            </a:r>
            <a:r>
              <a:rPr lang="en-GB" b="0" i="0" u="none" strike="noStrike" dirty="0">
                <a:solidFill>
                  <a:srgbClr val="0070C0"/>
                </a:solidFill>
                <a:effectLst/>
                <a:latin typeface="Arial" panose="020B0604020202020204" pitchFamily="34" charset="0"/>
                <a:hlinkClick r:id="rId4" tooltip="Algorithm">
                  <a:extLst>
                    <a:ext uri="{A12FA001-AC4F-418D-AE19-62706E023703}">
                      <ahyp:hlinkClr xmlns:ahyp="http://schemas.microsoft.com/office/drawing/2018/hyperlinkcolor" val="tx"/>
                    </a:ext>
                  </a:extLst>
                </a:hlinkClick>
              </a:rPr>
              <a:t>algorithm</a:t>
            </a:r>
            <a:r>
              <a:rPr lang="en-GB" b="0" i="0" u="none" strike="noStrike" dirty="0">
                <a:solidFill>
                  <a:srgbClr val="0070C0"/>
                </a:solidFill>
                <a:effectLst/>
                <a:latin typeface="Arial" panose="020B0604020202020204" pitchFamily="34" charset="0"/>
              </a:rPr>
              <a:t> do not match the data</a:t>
            </a:r>
            <a:r>
              <a:rPr lang="en-GB" b="0" i="0" dirty="0">
                <a:solidFill>
                  <a:srgbClr val="0070C0"/>
                </a:solidFill>
                <a:effectLst/>
                <a:latin typeface="Arial" panose="020B0604020202020204" pitchFamily="34" charset="0"/>
              </a:rPr>
              <a:t>. High bias can cause an algorithm to misclassify a significant number of data items (underfitting). The bias does not disappear if you increase the size of your training data.</a:t>
            </a:r>
          </a:p>
          <a:p>
            <a:r>
              <a:rPr lang="en-GB" b="0" i="0" dirty="0">
                <a:solidFill>
                  <a:srgbClr val="0070C0"/>
                </a:solidFill>
                <a:effectLst/>
                <a:latin typeface="Arial" panose="020B0604020202020204" pitchFamily="34" charset="0"/>
              </a:rPr>
              <a:t>The </a:t>
            </a:r>
            <a:r>
              <a:rPr lang="en-GB" b="0" i="1" u="none" strike="noStrike" dirty="0">
                <a:solidFill>
                  <a:srgbClr val="0070C0"/>
                </a:solidFill>
                <a:effectLst/>
                <a:latin typeface="Arial" panose="020B0604020202020204" pitchFamily="34" charset="0"/>
                <a:hlinkClick r:id="rId5" tooltip="Variance">
                  <a:extLst>
                    <a:ext uri="{A12FA001-AC4F-418D-AE19-62706E023703}">
                      <ahyp:hlinkClr xmlns:ahyp="http://schemas.microsoft.com/office/drawing/2018/hyperlinkcolor" val="tx"/>
                    </a:ext>
                  </a:extLst>
                </a:hlinkClick>
              </a:rPr>
              <a:t>variance</a:t>
            </a:r>
            <a:r>
              <a:rPr lang="en-GB" b="0" i="0" dirty="0">
                <a:solidFill>
                  <a:srgbClr val="0070C0"/>
                </a:solidFill>
                <a:effectLst/>
                <a:latin typeface="Arial" panose="020B0604020202020204" pitchFamily="34" charset="0"/>
              </a:rPr>
              <a:t> is an error from sensitivity of the algorithms to small fluctuations in the training set. High variance may result from an algorithm </a:t>
            </a:r>
            <a:r>
              <a:rPr lang="en-GB" b="0" i="0" dirty="0" err="1">
                <a:solidFill>
                  <a:srgbClr val="0070C0"/>
                </a:solidFill>
                <a:effectLst/>
                <a:latin typeface="Arial" panose="020B0604020202020204" pitchFamily="34" charset="0"/>
              </a:rPr>
              <a:t>modeling</a:t>
            </a:r>
            <a:r>
              <a:rPr lang="en-GB" b="0" i="0" dirty="0">
                <a:solidFill>
                  <a:srgbClr val="0070C0"/>
                </a:solidFill>
                <a:effectLst/>
                <a:latin typeface="Arial" panose="020B0604020202020204" pitchFamily="34" charset="0"/>
              </a:rPr>
              <a:t> the noise in the training data (overfitting). The variance becomes smaller if we increase the size of your training data.</a:t>
            </a:r>
          </a:p>
          <a:p>
            <a:endParaRPr lang="en-GB" b="0" i="0" dirty="0">
              <a:solidFill>
                <a:srgbClr val="0070C0"/>
              </a:solidFill>
              <a:effectLst/>
              <a:latin typeface="Arial" panose="020B0604020202020204" pitchFamily="34" charset="0"/>
            </a:endParaRPr>
          </a:p>
          <a:p>
            <a:endParaRPr lang="en-GB" b="0" i="0" dirty="0">
              <a:solidFill>
                <a:srgbClr val="0070C0"/>
              </a:solidFill>
              <a:effectLst/>
              <a:latin typeface="Arial" panose="020B0604020202020204" pitchFamily="34" charset="0"/>
            </a:endParaRPr>
          </a:p>
          <a:p>
            <a:endParaRPr lang="en-CH" dirty="0">
              <a:solidFill>
                <a:srgbClr val="0070C0"/>
              </a:solidFill>
            </a:endParaRPr>
          </a:p>
        </p:txBody>
      </p:sp>
      <p:pic>
        <p:nvPicPr>
          <p:cNvPr id="4" name="Picture 3">
            <a:extLst>
              <a:ext uri="{FF2B5EF4-FFF2-40B4-BE49-F238E27FC236}">
                <a16:creationId xmlns:a16="http://schemas.microsoft.com/office/drawing/2014/main" id="{98D8EE0C-6EC3-2DA9-F6A2-A6C981ED63AC}"/>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25BF649-7A45-A10C-552F-DCF8E330D7B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48828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7C6DC-B875-D9B6-A225-3FEC888E2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EF17E1-E310-38AE-2910-439D2E39E660}"/>
              </a:ext>
            </a:extLst>
          </p:cNvPr>
          <p:cNvSpPr>
            <a:spLocks noGrp="1"/>
          </p:cNvSpPr>
          <p:nvPr>
            <p:ph type="title"/>
          </p:nvPr>
        </p:nvSpPr>
        <p:spPr/>
        <p:txBody>
          <a:bodyPr/>
          <a:lstStyle/>
          <a:p>
            <a:r>
              <a:rPr lang="en-CH" dirty="0"/>
              <a:t>Bias and Variance</a:t>
            </a:r>
          </a:p>
        </p:txBody>
      </p:sp>
      <p:pic>
        <p:nvPicPr>
          <p:cNvPr id="8" name="Picture 7">
            <a:extLst>
              <a:ext uri="{FF2B5EF4-FFF2-40B4-BE49-F238E27FC236}">
                <a16:creationId xmlns:a16="http://schemas.microsoft.com/office/drawing/2014/main" id="{87F56A52-1EA9-9054-7F33-B919DF4501E0}"/>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62E45922-DD84-6D37-C4DE-AB122E98BB5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10" name="TextBox 9">
            <a:extLst>
              <a:ext uri="{FF2B5EF4-FFF2-40B4-BE49-F238E27FC236}">
                <a16:creationId xmlns:a16="http://schemas.microsoft.com/office/drawing/2014/main" id="{F133D4A3-104E-0B0C-6D6A-C6307B2E82D2}"/>
              </a:ext>
            </a:extLst>
          </p:cNvPr>
          <p:cNvSpPr txBox="1"/>
          <p:nvPr/>
        </p:nvSpPr>
        <p:spPr>
          <a:xfrm>
            <a:off x="185316" y="2361883"/>
            <a:ext cx="11569700" cy="461665"/>
          </a:xfrm>
          <a:prstGeom prst="rect">
            <a:avLst/>
          </a:prstGeom>
          <a:noFill/>
        </p:spPr>
        <p:txBody>
          <a:bodyPr wrap="square" rtlCol="0">
            <a:spAutoFit/>
          </a:bodyPr>
          <a:lstStyle/>
          <a:p>
            <a:r>
              <a:rPr lang="en-CH" sz="2400" dirty="0">
                <a:solidFill>
                  <a:srgbClr val="0070C0"/>
                </a:solidFill>
              </a:rPr>
              <a:t>(Model prediction error)</a:t>
            </a:r>
            <a:r>
              <a:rPr lang="en-CH" sz="2400" baseline="30000" dirty="0">
                <a:solidFill>
                  <a:srgbClr val="0070C0"/>
                </a:solidFill>
              </a:rPr>
              <a:t>2  </a:t>
            </a:r>
            <a:r>
              <a:rPr lang="en-CH" sz="2400" dirty="0">
                <a:solidFill>
                  <a:srgbClr val="0070C0"/>
                </a:solidFill>
              </a:rPr>
              <a:t> =  (Model bias error)</a:t>
            </a:r>
            <a:r>
              <a:rPr lang="en-CH" sz="2400" baseline="30000" dirty="0">
                <a:solidFill>
                  <a:srgbClr val="0070C0"/>
                </a:solidFill>
              </a:rPr>
              <a:t>2 </a:t>
            </a:r>
            <a:r>
              <a:rPr lang="en-CH" sz="2400" dirty="0">
                <a:solidFill>
                  <a:srgbClr val="0070C0"/>
                </a:solidFill>
              </a:rPr>
              <a:t> +  (Model variance)  +  (Data variance)</a:t>
            </a:r>
            <a:r>
              <a:rPr lang="en-CH" sz="2400" baseline="30000" dirty="0">
                <a:solidFill>
                  <a:srgbClr val="0070C0"/>
                </a:solidFill>
              </a:rPr>
              <a:t> </a:t>
            </a:r>
            <a:endParaRPr lang="en-CH" sz="2400" dirty="0">
              <a:solidFill>
                <a:srgbClr val="0070C0"/>
              </a:solidFill>
            </a:endParaRPr>
          </a:p>
        </p:txBody>
      </p:sp>
      <p:grpSp>
        <p:nvGrpSpPr>
          <p:cNvPr id="30" name="Group 29">
            <a:extLst>
              <a:ext uri="{FF2B5EF4-FFF2-40B4-BE49-F238E27FC236}">
                <a16:creationId xmlns:a16="http://schemas.microsoft.com/office/drawing/2014/main" id="{0E54D037-E6CE-95D9-8385-69C525CA30F1}"/>
              </a:ext>
            </a:extLst>
          </p:cNvPr>
          <p:cNvGrpSpPr/>
          <p:nvPr/>
        </p:nvGrpSpPr>
        <p:grpSpPr>
          <a:xfrm>
            <a:off x="4214046" y="2971800"/>
            <a:ext cx="4198688" cy="1784529"/>
            <a:chOff x="4214046" y="2971800"/>
            <a:chExt cx="4198688" cy="1784529"/>
          </a:xfrm>
        </p:grpSpPr>
        <p:sp>
          <p:nvSpPr>
            <p:cNvPr id="11" name="TextBox 10">
              <a:extLst>
                <a:ext uri="{FF2B5EF4-FFF2-40B4-BE49-F238E27FC236}">
                  <a16:creationId xmlns:a16="http://schemas.microsoft.com/office/drawing/2014/main" id="{D534737F-87D5-F72C-339A-D095CAE53417}"/>
                </a:ext>
              </a:extLst>
            </p:cNvPr>
            <p:cNvSpPr txBox="1"/>
            <p:nvPr/>
          </p:nvSpPr>
          <p:spPr>
            <a:xfrm>
              <a:off x="6896100" y="3556000"/>
              <a:ext cx="1516634" cy="1200329"/>
            </a:xfrm>
            <a:prstGeom prst="rect">
              <a:avLst/>
            </a:prstGeom>
            <a:noFill/>
          </p:spPr>
          <p:txBody>
            <a:bodyPr wrap="none" rtlCol="0">
              <a:spAutoFit/>
            </a:bodyPr>
            <a:lstStyle/>
            <a:p>
              <a:r>
                <a:rPr lang="en-CH" sz="2400" dirty="0">
                  <a:solidFill>
                    <a:srgbClr val="FF0000"/>
                  </a:solidFill>
                </a:rPr>
                <a:t>More data</a:t>
              </a:r>
            </a:p>
            <a:p>
              <a:r>
                <a:rPr lang="en-CH" sz="2400" dirty="0">
                  <a:solidFill>
                    <a:srgbClr val="FF0000"/>
                  </a:solidFill>
                </a:rPr>
                <a:t>Bagging</a:t>
              </a:r>
            </a:p>
            <a:p>
              <a:r>
                <a:rPr lang="en-CH" sz="2400" dirty="0">
                  <a:solidFill>
                    <a:srgbClr val="FF0000"/>
                  </a:solidFill>
                </a:rPr>
                <a:t>Boosting</a:t>
              </a:r>
            </a:p>
          </p:txBody>
        </p:sp>
        <p:sp>
          <p:nvSpPr>
            <p:cNvPr id="17" name="TextBox 16">
              <a:extLst>
                <a:ext uri="{FF2B5EF4-FFF2-40B4-BE49-F238E27FC236}">
                  <a16:creationId xmlns:a16="http://schemas.microsoft.com/office/drawing/2014/main" id="{A9E5117C-A1FC-8A69-837E-694D22DBEAD8}"/>
                </a:ext>
              </a:extLst>
            </p:cNvPr>
            <p:cNvSpPr txBox="1"/>
            <p:nvPr/>
          </p:nvSpPr>
          <p:spPr>
            <a:xfrm>
              <a:off x="4214046" y="3556000"/>
              <a:ext cx="1939057" cy="1200329"/>
            </a:xfrm>
            <a:prstGeom prst="rect">
              <a:avLst/>
            </a:prstGeom>
            <a:noFill/>
          </p:spPr>
          <p:txBody>
            <a:bodyPr wrap="none" rtlCol="0">
              <a:spAutoFit/>
            </a:bodyPr>
            <a:lstStyle/>
            <a:p>
              <a:r>
                <a:rPr lang="en-CH" sz="2400" dirty="0">
                  <a:solidFill>
                    <a:srgbClr val="FF0000"/>
                  </a:solidFill>
                </a:rPr>
                <a:t>More flexible </a:t>
              </a:r>
              <a:br>
                <a:rPr lang="en-CH" sz="2400" dirty="0">
                  <a:solidFill>
                    <a:srgbClr val="FF0000"/>
                  </a:solidFill>
                </a:rPr>
              </a:br>
              <a:r>
                <a:rPr lang="en-CH" sz="2400" dirty="0">
                  <a:solidFill>
                    <a:srgbClr val="FF0000"/>
                  </a:solidFill>
                </a:rPr>
                <a:t>models</a:t>
              </a:r>
            </a:p>
            <a:p>
              <a:r>
                <a:rPr lang="en-CH" sz="2400" dirty="0">
                  <a:solidFill>
                    <a:srgbClr val="FF0000"/>
                  </a:solidFill>
                </a:rPr>
                <a:t>Boosting</a:t>
              </a:r>
            </a:p>
          </p:txBody>
        </p:sp>
        <p:sp>
          <p:nvSpPr>
            <p:cNvPr id="28" name="Down Arrow 27">
              <a:extLst>
                <a:ext uri="{FF2B5EF4-FFF2-40B4-BE49-F238E27FC236}">
                  <a16:creationId xmlns:a16="http://schemas.microsoft.com/office/drawing/2014/main" id="{989CC329-E463-0862-26DC-75BDD8C9F4DA}"/>
                </a:ext>
              </a:extLst>
            </p:cNvPr>
            <p:cNvSpPr/>
            <p:nvPr/>
          </p:nvSpPr>
          <p:spPr>
            <a:xfrm>
              <a:off x="4914900" y="2971800"/>
              <a:ext cx="431800" cy="520700"/>
            </a:xfrm>
            <a:prstGeom prst="downArrow">
              <a:avLst/>
            </a:prstGeom>
            <a:solidFill>
              <a:schemeClr val="tx2">
                <a:lumMod val="10000"/>
                <a:lumOff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Down Arrow 28">
              <a:extLst>
                <a:ext uri="{FF2B5EF4-FFF2-40B4-BE49-F238E27FC236}">
                  <a16:creationId xmlns:a16="http://schemas.microsoft.com/office/drawing/2014/main" id="{593B0487-752D-96D5-0940-A2BF848F79DC}"/>
                </a:ext>
              </a:extLst>
            </p:cNvPr>
            <p:cNvSpPr/>
            <p:nvPr/>
          </p:nvSpPr>
          <p:spPr>
            <a:xfrm>
              <a:off x="7327900" y="2971800"/>
              <a:ext cx="431800" cy="520700"/>
            </a:xfrm>
            <a:prstGeom prst="downArrow">
              <a:avLst/>
            </a:prstGeom>
            <a:solidFill>
              <a:schemeClr val="tx2">
                <a:lumMod val="10000"/>
                <a:lumOff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428984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59623</TotalTime>
  <Words>2715</Words>
  <Application>Microsoft Macintosh PowerPoint</Application>
  <PresentationFormat>Widescreen</PresentationFormat>
  <Paragraphs>335</Paragraphs>
  <Slides>41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Aptos</vt:lpstr>
      <vt:lpstr>Aptos Display</vt:lpstr>
      <vt:lpstr>Arial</vt:lpstr>
      <vt:lpstr>Calibri</vt:lpstr>
      <vt:lpstr>Cambria Math</vt:lpstr>
      <vt:lpstr>Lato</vt:lpstr>
      <vt:lpstr>SFMono-Regular</vt:lpstr>
      <vt:lpstr>Office Theme</vt:lpstr>
      <vt:lpstr>Ensuring More Accurate, Generalisable, and Interpretable Machine Learning Models for Bioinformatics</vt:lpstr>
      <vt:lpstr>Outline</vt:lpstr>
      <vt:lpstr>Intermediate ML</vt:lpstr>
      <vt:lpstr>Trees</vt:lpstr>
      <vt:lpstr>Trees</vt:lpstr>
      <vt:lpstr>Trees</vt:lpstr>
      <vt:lpstr>Tree hyperparameters</vt:lpstr>
      <vt:lpstr>Bias and Variance</vt:lpstr>
      <vt:lpstr>Bias and Variance</vt:lpstr>
      <vt:lpstr>Bagging and Boosting</vt:lpstr>
      <vt:lpstr>Bagging</vt:lpstr>
      <vt:lpstr>Boosting</vt:lpstr>
      <vt:lpstr>XGBoost: a scalable and flexible gradient boosting system </vt:lpstr>
      <vt:lpstr>XGBoost</vt:lpstr>
      <vt:lpstr>XGBoost</vt:lpstr>
      <vt:lpstr>XGBoost - square loss</vt:lpstr>
      <vt:lpstr>XGBoost - negative log likelyhood </vt:lpstr>
      <vt:lpstr>XGBoost</vt:lpstr>
      <vt:lpstr>XGBoost</vt:lpstr>
      <vt:lpstr>XGBoost</vt:lpstr>
      <vt:lpstr>XGBoost</vt:lpstr>
      <vt:lpstr>XGBoost – Approximate algo and missing values</vt:lpstr>
      <vt:lpstr>XGBoost Hyperparameters</vt:lpstr>
      <vt:lpstr>XGBoost +/-</vt:lpstr>
      <vt:lpstr>Hyperparameter optimization</vt:lpstr>
      <vt:lpstr>Hyperparameter optimization and CV</vt:lpstr>
      <vt:lpstr>Hyperopt</vt:lpstr>
      <vt:lpstr>Hyperopt’s model-based algorithm</vt:lpstr>
      <vt:lpstr>Hyperopt’s TPE algorithm</vt:lpstr>
      <vt:lpstr>Nested Cross-Validation (CV)</vt:lpstr>
      <vt:lpstr>Interpretable Machine Learning (IML)</vt:lpstr>
      <vt:lpstr>Interpretable Machine Learning (IML)</vt:lpstr>
      <vt:lpstr>Interpretable Machine Learning (IML)</vt:lpstr>
      <vt:lpstr>IML Guidelines</vt:lpstr>
      <vt:lpstr>IML</vt:lpstr>
      <vt:lpstr>LIME</vt:lpstr>
      <vt:lpstr>LIME: local interpretation</vt:lpstr>
      <vt:lpstr>Shapley Values</vt:lpstr>
      <vt:lpstr>Shapley Values</vt:lpstr>
      <vt:lpstr>Shapley Values for ML</vt:lpstr>
      <vt:lpstr>IML with Shapley values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Markus Mueller</dc:creator>
  <cp:lastModifiedBy>Markus Mueller</cp:lastModifiedBy>
  <cp:revision>85</cp:revision>
  <dcterms:created xsi:type="dcterms:W3CDTF">2024-07-02T07:56:07Z</dcterms:created>
  <dcterms:modified xsi:type="dcterms:W3CDTF">2024-10-14T19:55:07Z</dcterms:modified>
</cp:coreProperties>
</file>